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Cerebri Bold" charset="1" panose="00000800000000000000"/>
      <p:regular r:id="rId37"/>
    </p:embeddedFont>
    <p:embeddedFont>
      <p:font typeface="Mero Thai" charset="1" panose="00000500000000000000"/>
      <p:regular r:id="rId38"/>
    </p:embeddedFont>
    <p:embeddedFont>
      <p:font typeface="Mero Thai Light" charset="1" panose="00000500000000000000"/>
      <p:regular r:id="rId40"/>
    </p:embeddedFont>
    <p:embeddedFont>
      <p:font typeface="Mero Thai Bold" charset="1" panose="00000500000000000000"/>
      <p:regular r:id="rId41"/>
    </p:embeddedFont>
    <p:embeddedFont>
      <p:font typeface="Canva Sans" charset="1" panose="020B0503030501040103"/>
      <p:regular r:id="rId42"/>
    </p:embeddedFont>
    <p:embeddedFont>
      <p:font typeface="Garet Bold" charset="1" panose="00000000000000000000"/>
      <p:regular r:id="rId45"/>
    </p:embeddedFont>
    <p:embeddedFont>
      <p:font typeface="Cerebri" charset="1" panose="00000500000000000000"/>
      <p:regular r:id="rId48"/>
    </p:embeddedFont>
    <p:embeddedFont>
      <p:font typeface="Open Sans Bold" charset="1" panose="020B0806030504020204"/>
      <p:regular r:id="rId49"/>
    </p:embeddedFont>
    <p:embeddedFont>
      <p:font typeface="Open Sans" charset="1" panose="020B0606030504020204"/>
      <p:regular r:id="rId50"/>
    </p:embeddedFont>
    <p:embeddedFont>
      <p:font typeface="Aileron Bold" charset="1" panose="00000800000000000000"/>
      <p:regular r:id="rId51"/>
    </p:embeddedFont>
    <p:embeddedFont>
      <p:font typeface="Canva Sans Bold" charset="1" panose="020B0803030501040103"/>
      <p:regular r:id="rId53"/>
    </p:embeddedFont>
    <p:embeddedFont>
      <p:font typeface="Glacial Indifference Bold" charset="1" panose="00000800000000000000"/>
      <p:regular r:id="rId55"/>
    </p:embeddedFont>
    <p:embeddedFont>
      <p:font typeface="Aileron" charset="1" panose="00000500000000000000"/>
      <p:regular r:id="rId59"/>
    </p:embeddedFont>
    <p:embeddedFont>
      <p:font typeface="Cerebri Heavy" charset="1" panose="00000A00000000000000"/>
      <p:regular r:id="rId61"/>
    </p:embeddedFont>
    <p:embeddedFont>
      <p:font typeface="Aileron Ultra-Bold" charset="1" panose="00000A00000000000000"/>
      <p:regular r:id="rId63"/>
    </p:embeddedFont>
    <p:embeddedFont>
      <p:font typeface="Cerebri Italics" charset="1" panose="00000500000000000000"/>
      <p:regular r:id="rId66"/>
    </p:embeddedFont>
    <p:embeddedFont>
      <p:font typeface="Glacial Indifference" charset="1" panose="00000000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notesMasters/notesMaster1.xml" Type="http://schemas.openxmlformats.org/officeDocument/2006/relationships/notesMaster"/><Relationship Id="rId35" Target="theme/theme2.xml" Type="http://schemas.openxmlformats.org/officeDocument/2006/relationships/theme"/><Relationship Id="rId36" Target="notesSlides/notesSlide1.xml" Type="http://schemas.openxmlformats.org/officeDocument/2006/relationships/notes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notesSlides/notesSlide2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notesSlides/notesSlide3.xml" Type="http://schemas.openxmlformats.org/officeDocument/2006/relationships/notesSlide"/><Relationship Id="rId44" Target="notesSlides/notesSlide4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5.xml" Type="http://schemas.openxmlformats.org/officeDocument/2006/relationships/notesSlide"/><Relationship Id="rId47" Target="notesSlides/notesSlide6.xml" Type="http://schemas.openxmlformats.org/officeDocument/2006/relationships/notes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notesSlides/notesSlide7.xml" Type="http://schemas.openxmlformats.org/officeDocument/2006/relationships/notesSlide"/><Relationship Id="rId53" Target="fonts/font53.fntdata" Type="http://schemas.openxmlformats.org/officeDocument/2006/relationships/font"/><Relationship Id="rId54" Target="notesSlides/notesSlide8.xml" Type="http://schemas.openxmlformats.org/officeDocument/2006/relationships/notesSlide"/><Relationship Id="rId55" Target="fonts/font55.fntdata" Type="http://schemas.openxmlformats.org/officeDocument/2006/relationships/font"/><Relationship Id="rId56" Target="notesSlides/notesSlide9.xml" Type="http://schemas.openxmlformats.org/officeDocument/2006/relationships/notesSlide"/><Relationship Id="rId57" Target="notesSlides/notesSlide10.xml" Type="http://schemas.openxmlformats.org/officeDocument/2006/relationships/notesSlide"/><Relationship Id="rId58" Target="notesSlides/notesSlide11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12.xml" Type="http://schemas.openxmlformats.org/officeDocument/2006/relationships/notesSlide"/><Relationship Id="rId61" Target="fonts/font61.fntdata" Type="http://schemas.openxmlformats.org/officeDocument/2006/relationships/font"/><Relationship Id="rId62" Target="notesSlides/notesSlide13.xml" Type="http://schemas.openxmlformats.org/officeDocument/2006/relationships/notesSlide"/><Relationship Id="rId63" Target="fonts/font63.fntdata" Type="http://schemas.openxmlformats.org/officeDocument/2006/relationships/font"/><Relationship Id="rId64" Target="notesSlides/notesSlide14.xml" Type="http://schemas.openxmlformats.org/officeDocument/2006/relationships/notesSlide"/><Relationship Id="rId65" Target="notesSlides/notesSlide15.xml" Type="http://schemas.openxmlformats.org/officeDocument/2006/relationships/notesSlide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notesSlides/notesSlide16.xml" Type="http://schemas.openxmlformats.org/officeDocument/2006/relationships/notesSlide"/><Relationship Id="rId69" Target="notesSlides/notesSlide17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18.xml" Type="http://schemas.openxmlformats.org/officeDocument/2006/relationships/notesSlide"/><Relationship Id="rId71" Target="notesSlides/notesSlide19.xml" Type="http://schemas.openxmlformats.org/officeDocument/2006/relationships/notesSlide"/><Relationship Id="rId72" Target="notesSlides/notesSlide20.xml" Type="http://schemas.openxmlformats.org/officeDocument/2006/relationships/notesSlide"/><Relationship Id="rId73" Target="notesSlides/notesSlide21.xml" Type="http://schemas.openxmlformats.org/officeDocument/2006/relationships/notesSlide"/><Relationship Id="rId74" Target="notesSlides/notesSlide22.xml" Type="http://schemas.openxmlformats.org/officeDocument/2006/relationships/notesSlide"/><Relationship Id="rId75" Target="notesSlides/notesSlide23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Welcome everyone to "Code, Commit, Secure: DevSecOps in Action."</a:t>
            </a:r>
          </a:p>
          <a:p>
            <a:r>
              <a:rPr lang="en-US"/>
              <a:t/>
            </a:r>
          </a:p>
          <a:p>
            <a:r>
              <a:rPr lang="en-US"/>
              <a:t>Today, we'll explore how to integrate security seamlessly into your development process.</a:t>
            </a:r>
          </a:p>
          <a:p>
            <a:r>
              <a:rPr lang="en-US"/>
              <a:t/>
            </a:r>
          </a:p>
          <a:p>
            <a:r>
              <a:rPr lang="en-US"/>
              <a:t>I'm Michael Tayo and I'm excited to share insights and real-world examples of DevSecOps.</a:t>
            </a:r>
          </a:p>
          <a:p>
            <a:r>
              <a:rPr lang="en-US"/>
              <a:t>Let's dive in!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principles of DevSecOps:</a:t>
            </a:r>
          </a:p>
          <a:p>
            <a:r>
              <a:rPr lang="en-US"/>
              <a:t/>
            </a:r>
          </a:p>
          <a:p>
            <a:r>
              <a:rPr lang="en-US"/>
              <a:t>Shift Left Security: Integrate security early, like static code analysis during coding.</a:t>
            </a:r>
          </a:p>
          <a:p>
            <a:r>
              <a:rPr lang="en-US"/>
              <a:t/>
            </a:r>
          </a:p>
          <a:p>
            <a:r>
              <a:rPr lang="en-US"/>
              <a:t>Automation: Use tools like CI/CD pipelines for continuous testing.</a:t>
            </a:r>
          </a:p>
          <a:p>
            <a:r>
              <a:rPr lang="en-US"/>
              <a:t/>
            </a:r>
          </a:p>
          <a:p>
            <a:r>
              <a:rPr lang="en-US"/>
              <a:t>Collaboration: Foster teamwork between development, security, and operations.</a:t>
            </a:r>
          </a:p>
          <a:p>
            <a:r>
              <a:rPr lang="en-US"/>
              <a:t/>
            </a:r>
          </a:p>
          <a:p>
            <a:r>
              <a:rPr lang="en-US"/>
              <a:t>Continuous Monitoring: Use tools for ongoing assessment, like AWS GuardDuty.</a:t>
            </a:r>
          </a:p>
          <a:p>
            <a:r>
              <a:rPr lang="en-US"/>
              <a:t/>
            </a:r>
          </a:p>
          <a:p>
            <a:r>
              <a:rPr lang="en-US"/>
              <a:t>Immutable Infrastructure: </a:t>
            </a:r>
          </a:p>
          <a:p>
            <a:r>
              <a:rPr lang="en-US"/>
              <a:t>Deploy consistent environments using Docker or Kubernetes.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Traditional: Security is integrated late, leading to higher costs and slower fixes.</a:t>
            </a:r>
          </a:p>
          <a:p>
            <a:r>
              <a:rPr lang="en-US"/>
              <a:t/>
            </a:r>
          </a:p>
          <a:p>
            <a:r>
              <a:rPr lang="en-US"/>
              <a:t>DevSecOps: Security is early and continuous, fostering collaboration and faster issue resolution.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Let's compare traditional development with DevSecOps.</a:t>
            </a:r>
          </a:p>
          <a:p>
            <a:r>
              <a:rPr lang="en-US"/>
              <a:t/>
            </a:r>
          </a:p>
          <a:p>
            <a:r>
              <a:rPr lang="en-US"/>
              <a:t>Traditional development integrates security late, leading to late-stage vulnerability detection and high fixing costs.</a:t>
            </a:r>
          </a:p>
          <a:p>
            <a:r>
              <a:rPr lang="en-US"/>
              <a:t/>
            </a:r>
          </a:p>
          <a:p>
            <a:r>
              <a:rPr lang="en-US"/>
              <a:t>DevSecOps integrates security early, ensuring continuous detection and lower costs.</a:t>
            </a:r>
          </a:p>
          <a:p>
            <a:r>
              <a:rPr lang="en-US"/>
              <a:t/>
            </a:r>
          </a:p>
          <a:p>
            <a:r>
              <a:rPr lang="en-US"/>
              <a:t>It fosters collaboration, and continuous compliance, and uses integrated tools.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Dependency Management</a:t>
            </a:r>
          </a:p>
          <a:p>
            <a:r>
              <a:rPr lang="en-US"/>
              <a:t>Traditional DevOps Risk: Reliance on outdated or vulnerable third-party libraries can introduce security flaws.</a:t>
            </a:r>
          </a:p>
          <a:p>
            <a:r>
              <a:rPr lang="en-US"/>
              <a:t>DevSecOps Solution: Automated dependency management tools scan for and update insecure dependencies to ensure secure and up-to-date components.</a:t>
            </a:r>
          </a:p>
          <a:p>
            <a:r>
              <a:rPr lang="en-US"/>
              <a:t/>
            </a:r>
          </a:p>
          <a:p>
            <a:r>
              <a:rPr lang="en-US"/>
              <a:t>Static Analysis</a:t>
            </a:r>
          </a:p>
          <a:p>
            <a:r>
              <a:rPr lang="en-US"/>
              <a:t>Traditional DevOps Risk: Manual code reviews can miss critical security vulnerabilities in the source code.</a:t>
            </a:r>
          </a:p>
          <a:p>
            <a:r>
              <a:rPr lang="en-US"/>
              <a:t>DevSecOps Solution: Automated static code analysis tools continuously scan for security issues in code before it is integrated, ensuring early detection and remediation.</a:t>
            </a:r>
          </a:p>
          <a:p>
            <a:r>
              <a:rPr lang="en-US"/>
              <a:t/>
            </a:r>
          </a:p>
          <a:p>
            <a:r>
              <a:rPr lang="en-US"/>
              <a:t>Dynamic Analysis</a:t>
            </a:r>
          </a:p>
          <a:p>
            <a:r>
              <a:rPr lang="en-US"/>
              <a:t>Traditional DevOps Risk: Security vulnerabilities may go unnoticed until after deployment, posing significant risks.</a:t>
            </a:r>
          </a:p>
          <a:p>
            <a:r>
              <a:rPr lang="en-US"/>
              <a:t>DevSecOps Solution: Dynamic analysis tools perform real-time testing on running applications to identify and fix security flaws before they reach production.</a:t>
            </a:r>
          </a:p>
          <a:p>
            <a:r>
              <a:rPr lang="en-US"/>
              <a:t/>
            </a:r>
          </a:p>
          <a:p>
            <a:r>
              <a:rPr lang="en-US"/>
              <a:t>Infrastructure as Code (IaC)</a:t>
            </a:r>
          </a:p>
          <a:p>
            <a:r>
              <a:rPr lang="en-US"/>
              <a:t>Traditional DevOps Risk: Inconsistent or insecure infrastructure configurations can lead to vulnerabilities.</a:t>
            </a:r>
          </a:p>
          <a:p>
            <a:r>
              <a:rPr lang="en-US"/>
              <a:t>DevSecOps Solution: IaC practices ensure that infrastructure is versioned, reviewed, and tested for security issues, promoting consistent and secure deployments.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Build Pipelines/Systems</a:t>
            </a:r>
          </a:p>
          <a:p>
            <a:r>
              <a:rPr lang="en-US"/>
              <a:t>Traditional DevOps Risk: Security checks are often manual and separate from the build process, leading to overlooked vulnerabilities.</a:t>
            </a:r>
          </a:p>
          <a:p>
            <a:r>
              <a:rPr lang="en-US"/>
              <a:t>DevSecOps Solution: Integrating security tools into automated build pipelines ensures continuous security testing and faster feedback loops.</a:t>
            </a:r>
          </a:p>
          <a:p>
            <a:r>
              <a:rPr lang="en-US"/>
              <a:t/>
            </a:r>
          </a:p>
          <a:p>
            <a:r>
              <a:rPr lang="en-US"/>
              <a:t>Access Controls</a:t>
            </a:r>
          </a:p>
          <a:p>
            <a:r>
              <a:rPr lang="en-US"/>
              <a:t>Traditional DevOps Risk: Inadequate access controls can lead to unauthorized access and data breaches.</a:t>
            </a:r>
          </a:p>
          <a:p>
            <a:r>
              <a:rPr lang="en-US"/>
              <a:t>DevSecOps Solution: Implementing strict, role-based access controls (RBAC) and continuous monitoring helps protect sensitive data and systems from unauthorized access.</a:t>
            </a:r>
          </a:p>
          <a:p>
            <a:r>
              <a:rPr lang="en-US"/>
              <a:t/>
            </a:r>
          </a:p>
          <a:p>
            <a:r>
              <a:rPr lang="en-US"/>
              <a:t>Documentation</a:t>
            </a:r>
          </a:p>
          <a:p>
            <a:r>
              <a:rPr lang="en-US"/>
              <a:t>Traditional DevOps Risk: Poor or outdated documentation can lead to insecure development practices and configurations.</a:t>
            </a:r>
          </a:p>
          <a:p>
            <a:r>
              <a:rPr lang="en-US"/>
              <a:t>DevSecOps Solution: Comprehensive, up-to-date documentation ensures that security practices and configurations are clearly defined and consistently followed.</a:t>
            </a:r>
          </a:p>
          <a:p>
            <a:r>
              <a:rPr lang="en-US"/>
              <a:t/>
            </a:r>
          </a:p>
          <a:p>
            <a:r>
              <a:rPr lang="en-US"/>
              <a:t>Artifact Signing</a:t>
            </a:r>
          </a:p>
          <a:p>
            <a:r>
              <a:rPr lang="en-US"/>
              <a:t>Traditional DevOps Risk: Unsigned artifacts can be tampered with, leading to security breaches.</a:t>
            </a:r>
          </a:p>
          <a:p>
            <a:r>
              <a:rPr lang="en-US"/>
              <a:t>DevSecOps Solution: Artifact signing ensures the integrity and authenticity of code and dependencies, preventing tampering and ensuring secure deployments.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Background: A large-scale federal agency.</a:t>
            </a:r>
          </a:p>
          <a:p>
            <a:r>
              <a:rPr lang="en-US"/>
              <a:t/>
            </a:r>
          </a:p>
          <a:p>
            <a:r>
              <a:rPr lang="en-US"/>
              <a:t>Challenge: Needed secure, compliant software releases.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Solution: Implemented DevSecOps.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Outcome: Enhanced security posture and faster release cycles.</a:t>
            </a:r>
          </a:p>
          <a:p>
            <a:r>
              <a:rPr lang="en-US"/>
              <a:t/>
            </a:r>
          </a:p>
          <a:p>
            <a:r>
              <a:rPr lang="en-US"/>
              <a:t>Rapidly produce secure software, but also demonstrate a secure software approach to our product owners, users, and other stakeholders.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DevSecOps tool marketplace includes various categories:</a:t>
            </a:r>
          </a:p>
          <a:p>
            <a:r>
              <a:rPr lang="en-US"/>
              <a:t/>
            </a:r>
          </a:p>
          <a:p>
            <a:r>
              <a:rPr lang="en-US"/>
              <a:t>Code Analysis: Snyk, SonarQube.</a:t>
            </a:r>
          </a:p>
          <a:p>
            <a:r>
              <a:rPr lang="en-US"/>
              <a:t/>
            </a:r>
          </a:p>
          <a:p>
            <a:r>
              <a:rPr lang="en-US"/>
              <a:t>Monitoring: Prometheus, Splunk.</a:t>
            </a:r>
          </a:p>
          <a:p>
            <a:r>
              <a:rPr lang="en-US"/>
              <a:t/>
            </a:r>
          </a:p>
          <a:p>
            <a:r>
              <a:rPr lang="en-US"/>
              <a:t>CI/CD: Jenkins, GitLab CI.</a:t>
            </a:r>
          </a:p>
          <a:p>
            <a:r>
              <a:rPr lang="en-US"/>
              <a:t/>
            </a:r>
          </a:p>
          <a:p>
            <a:r>
              <a:rPr lang="en-US"/>
              <a:t>Container Security: Docker Security, Kubernetes Security.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Example of an enterprise DevSecOps pipeline:</a:t>
            </a:r>
          </a:p>
          <a:p>
            <a:r>
              <a:rPr lang="en-US"/>
              <a:t/>
            </a:r>
          </a:p>
          <a:p>
            <a:r>
              <a:rPr lang="en-US"/>
              <a:t>Stages: Plan, Code, Build, Test, Release, Deploy, Operate, Monitor.</a:t>
            </a:r>
          </a:p>
          <a:p>
            <a:r>
              <a:rPr lang="en-US"/>
              <a:t/>
            </a:r>
          </a:p>
          <a:p>
            <a:r>
              <a:rPr lang="en-US"/>
              <a:t>Tools: Jira for planning, Git for coding, Jenkins for building, Selenium for testing, Docker for deploying, Kubernetes for operating, Prometheus for monitoring.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Here's a little bit about me and my background.</a:t>
            </a:r>
          </a:p>
          <a:p>
            <a:r>
              <a:rPr lang="en-US"/>
              <a:t/>
            </a:r>
          </a:p>
          <a:p>
            <a:r>
              <a:rPr lang="en-US"/>
              <a:t>I have been in IT and Cybersecurity for about 10 years.</a:t>
            </a:r>
          </a:p>
          <a:p>
            <a:r>
              <a:rPr lang="en-US"/>
              <a:t/>
            </a:r>
          </a:p>
          <a:p>
            <a:r>
              <a:rPr lang="en-US"/>
              <a:t>Hold multiple degrees.</a:t>
            </a:r>
          </a:p>
          <a:p>
            <a:r>
              <a:rPr lang="en-US"/>
              <a:t/>
            </a:r>
          </a:p>
          <a:p>
            <a:r>
              <a:rPr lang="en-US"/>
              <a:t>Currently at USB, previously, Tempus AI (biotech startup), Sirius/Forsythe (Acquired by CDW)</a:t>
            </a:r>
          </a:p>
          <a:p>
            <a:r>
              <a:rPr lang="en-US"/>
              <a:t/>
            </a:r>
          </a:p>
          <a:p>
            <a:r>
              <a:rPr lang="en-US"/>
              <a:t>Published author, google me lol</a:t>
            </a:r>
          </a:p>
          <a:p>
            <a:r>
              <a:rPr lang="en-US"/>
              <a:t/>
            </a:r>
          </a:p>
          <a:p>
            <a:r>
              <a:rPr lang="en-US"/>
              <a:t>In my free time,I enjoying travel, concerts and sports.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Let's dive in!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DevSecOps ecosystem includes:</a:t>
            </a:r>
          </a:p>
          <a:p>
            <a:r>
              <a:rPr lang="en-US"/>
              <a:t>Components: People, processes, and tools.</a:t>
            </a:r>
          </a:p>
          <a:p>
            <a:r>
              <a:rPr lang="en-US"/>
              <a:t>Integration: Ensures seamless collaboration between development, security, and operations.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Open source DevSecOps pipeline tools include:</a:t>
            </a:r>
          </a:p>
          <a:p>
            <a:r>
              <a:rPr lang="en-US"/>
              <a:t>OWASP ZAP for security testing.</a:t>
            </a:r>
          </a:p>
          <a:p>
            <a:r>
              <a:rPr lang="en-US"/>
              <a:t>Clair and Trivy for container security.</a:t>
            </a:r>
          </a:p>
          <a:p>
            <a:r>
              <a:rPr lang="en-US"/>
              <a:t>GitLab CI/CD for continuous integration and deployment.</a:t>
            </a:r>
          </a:p>
          <a:p>
            <a:r>
              <a:rPr lang="en-US"/>
              <a:t>Benefits include cost-effectiveness, community support, and customization.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 are some tips to start and scale DevSecOps:</a:t>
            </a:r>
          </a:p>
          <a:p>
            <a:r>
              <a:rPr lang="en-US"/>
              <a:t/>
            </a:r>
          </a:p>
          <a:p>
            <a:r>
              <a:rPr lang="en-US"/>
              <a:t>Start Small: Begin with a pilot project to experiment and learn.</a:t>
            </a:r>
          </a:p>
          <a:p>
            <a:r>
              <a:rPr lang="en-US"/>
              <a:t/>
            </a:r>
          </a:p>
          <a:p>
            <a:r>
              <a:rPr lang="en-US"/>
              <a:t>Cultural Shift: Promote collaboration through training.</a:t>
            </a:r>
          </a:p>
          <a:p>
            <a:r>
              <a:rPr lang="en-US"/>
              <a:t/>
            </a:r>
          </a:p>
          <a:p>
            <a:r>
              <a:rPr lang="en-US"/>
              <a:t>Choose the Right Tools: Integrate tools that fit your workflow.</a:t>
            </a:r>
          </a:p>
          <a:p>
            <a:r>
              <a:rPr lang="en-US"/>
              <a:t/>
            </a:r>
          </a:p>
          <a:p>
            <a:r>
              <a:rPr lang="en-US"/>
              <a:t>Continuous Feedback Loops: Establish mechanisms for improvement.</a:t>
            </a:r>
          </a:p>
          <a:p>
            <a:r>
              <a:rPr lang="en-US"/>
              <a:t/>
            </a:r>
          </a:p>
          <a:p>
            <a:r>
              <a:rPr lang="en-US"/>
              <a:t>Automate Security Checks: Use CI/CD for early issue detection.</a:t>
            </a:r>
          </a:p>
          <a:p>
            <a:r>
              <a:rPr lang="en-US"/>
              <a:t/>
            </a:r>
          </a:p>
          <a:p>
            <a:r>
              <a:rPr lang="en-US"/>
              <a:t>Prioritize Vulnerabilities: </a:t>
            </a:r>
          </a:p>
          <a:p>
            <a:r>
              <a:rPr lang="en-US"/>
              <a:t>Focus on high-severity issues.</a:t>
            </a:r>
          </a:p>
          <a:p>
            <a:r>
              <a:rPr lang="en-US"/>
              <a:t>Monitor and Measure: Use metrics to track effectiveness.</a:t>
            </a:r>
          </a:p>
          <a:p>
            <a:r>
              <a:rPr lang="en-US"/>
              <a:t/>
            </a:r>
          </a:p>
          <a:p>
            <a:r>
              <a:rPr lang="en-US"/>
              <a:t>Educate and Empower Teams: Provide ongoing training and encourage ownership.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summarize:</a:t>
            </a:r>
          </a:p>
          <a:p>
            <a:r>
              <a:rPr lang="en-US"/>
              <a:t>Comprehensive Understanding: DevSecOps integrates security throughout development.</a:t>
            </a:r>
          </a:p>
          <a:p>
            <a:r>
              <a:rPr lang="en-US"/>
              <a:t/>
            </a:r>
          </a:p>
          <a:p>
            <a:r>
              <a:rPr lang="en-US"/>
              <a:t>Key Principles: Shift-left security, automation, collaboration, continuous monitoring, immutable infrastructure.</a:t>
            </a:r>
          </a:p>
          <a:p>
            <a:r>
              <a:rPr lang="en-US"/>
              <a:t/>
            </a:r>
          </a:p>
          <a:p>
            <a:r>
              <a:rPr lang="en-US"/>
              <a:t>Real-World Examples: Case studies highlight successful implementations.</a:t>
            </a:r>
          </a:p>
          <a:p>
            <a:r>
              <a:rPr lang="en-US"/>
              <a:t/>
            </a:r>
          </a:p>
          <a:p>
            <a:r>
              <a:rPr lang="en-US"/>
              <a:t>Benefits: Improved security, faster delivery, reduced costs, better collaboration, continuous compliance.</a:t>
            </a:r>
          </a:p>
          <a:p>
            <a:r>
              <a:rPr lang="en-US"/>
              <a:t/>
            </a:r>
          </a:p>
          <a:p>
            <a:r>
              <a:rPr lang="en-US"/>
              <a:t>Actionable Steps: Start small, promote collaboration, choose appropriate tools, implement feedback loops, prioritize vulnerabilities, monitor progress, educate teams.</a:t>
            </a:r>
          </a:p>
          <a:p>
            <a:r>
              <a:rPr lang="en-US"/>
              <a:t/>
            </a:r>
          </a:p>
          <a:p>
            <a:r>
              <a:rPr lang="en-US"/>
              <a:t>Call to Action: Begin your DevSecOps journey today and transform your development process.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quick disclaimer: the information provided is for educational purposes.</a:t>
            </a:r>
          </a:p>
          <a:p>
            <a:r>
              <a:rPr lang="en-US"/>
              <a:t/>
            </a:r>
          </a:p>
          <a:p>
            <a:r>
              <a:rPr lang="en-US"/>
              <a:t>Results may vary based on your specific implementation.</a:t>
            </a:r>
          </a:p>
          <a:p>
            <a:r>
              <a:rPr lang="en-US"/>
              <a:t/>
            </a:r>
          </a:p>
          <a:p>
            <a:r>
              <a:rPr lang="en-US"/>
              <a:t>Always consult with security professionals for tailored advice.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presentation is a comprehensive guide to DevSecOps.</a:t>
            </a:r>
          </a:p>
          <a:p>
            <a:r>
              <a:rPr lang="en-US"/>
              <a:t/>
            </a:r>
          </a:p>
          <a:p>
            <a:r>
              <a:rPr lang="en-US"/>
              <a:t>We'll explore key principles, best practices, and real-world examples.</a:t>
            </a:r>
          </a:p>
          <a:p>
            <a:r>
              <a:rPr lang="en-US"/>
              <a:t/>
            </a:r>
          </a:p>
          <a:p>
            <a:r>
              <a:rPr lang="en-US"/>
              <a:t>Our goal is to empower you to build secure, resilient software.</a:t>
            </a:r>
          </a:p>
          <a:p>
            <a:r>
              <a:rPr lang="en-US"/>
              <a:t/>
            </a:r>
          </a:p>
          <a:p>
            <a:r>
              <a:rPr lang="en-US"/>
              <a:t>Our objectives today are to understand DevSecOps principles, learn about its benefits and importance, explore real-world case studies, and gain actionable tips for implementation.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Let's get started!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Here’s our agenda for today:</a:t>
            </a:r>
          </a:p>
          <a:p>
            <a:r>
              <a:rPr lang="en-US"/>
              <a:t>Introduction </a:t>
            </a:r>
          </a:p>
          <a:p>
            <a:r>
              <a:rPr lang="en-US"/>
              <a:t>Key Principles</a:t>
            </a:r>
          </a:p>
          <a:p>
            <a:r>
              <a:rPr lang="en-US"/>
              <a:t>Case Studies</a:t>
            </a:r>
          </a:p>
          <a:p>
            <a:r>
              <a:rPr lang="en-US"/>
              <a:t>Tools and Techniques</a:t>
            </a:r>
          </a:p>
          <a:p>
            <a:r>
              <a:rPr lang="en-US"/>
              <a:t>Implementation Tips</a:t>
            </a:r>
          </a:p>
          <a:p>
            <a:r>
              <a:rPr lang="en-US"/>
              <a:t>Summary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Let's look at some statistics:</a:t>
            </a:r>
          </a:p>
          <a:p>
            <a:r>
              <a:rPr lang="en-US"/>
              <a:t/>
            </a:r>
          </a:p>
          <a:p>
            <a:r>
              <a:rPr lang="en-US"/>
              <a:t>In a 2021 survey conducted by Puppet</a:t>
            </a:r>
          </a:p>
          <a:p>
            <a:r>
              <a:rPr lang="en-US"/>
              <a:t>- 62% Organizations reports using devsecops in their pipeline- up 30 % from 2018</a:t>
            </a:r>
          </a:p>
          <a:p>
            <a:r>
              <a:rPr lang="en-US"/>
              <a:t/>
            </a:r>
          </a:p>
          <a:p>
            <a:r>
              <a:rPr lang="en-US"/>
              <a:t>Showcase, this is slowly becoming the new norm in larger enterprises.</a:t>
            </a:r>
          </a:p>
          <a:p>
            <a:r>
              <a:rPr lang="en-US"/>
              <a:t/>
            </a:r>
          </a:p>
          <a:p>
            <a:r>
              <a:rPr lang="en-US"/>
              <a:t>Also in 2021 , sonotype ran a survey that showcases that those orgs that fully inmpelemtned devsecops saw 50% security breaches and remediated vulnerabilities faster</a:t>
            </a:r>
          </a:p>
          <a:p>
            <a:r>
              <a:rPr lang="en-US"/>
              <a:t/>
            </a:r>
          </a:p>
          <a:p>
            <a:r>
              <a:rPr lang="en-US"/>
              <a:t>It works...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mission of DevSecOps is to </a:t>
            </a:r>
          </a:p>
          <a:p>
            <a:r>
              <a:rPr lang="en-US"/>
              <a:t>create value fast without diminishing quality or security posture.</a:t>
            </a:r>
          </a:p>
          <a:p>
            <a:r>
              <a:rPr lang="en-US"/>
              <a:t/>
            </a:r>
          </a:p>
          <a:p>
            <a:r>
              <a:rPr lang="en-US"/>
              <a:t>Keywords, value, innovation, speed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DevSecOps stands for Development, Security, and Operations.</a:t>
            </a:r>
          </a:p>
          <a:p>
            <a:r>
              <a:rPr lang="en-US"/>
              <a:t/>
            </a:r>
          </a:p>
          <a:p>
            <a:r>
              <a:rPr lang="en-US"/>
              <a:t>It integrates security at every stage of development.</a:t>
            </a:r>
          </a:p>
          <a:p>
            <a:r>
              <a:rPr lang="en-US"/>
              <a:t/>
            </a:r>
          </a:p>
          <a:p>
            <a:r>
              <a:rPr lang="en-US"/>
              <a:t>This ensures robust, secure, and compliant software.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Importance in Today's Software Development:</a:t>
            </a:r>
          </a:p>
          <a:p>
            <a:r>
              <a:rPr lang="en-US"/>
              <a:t/>
            </a:r>
          </a:p>
          <a:p>
            <a:r>
              <a:rPr lang="en-US"/>
              <a:t>Early Detection of Vulnerabilities: Integrating security early helps identify and fix vulnerabilities as they arise, rather than after the fact.</a:t>
            </a:r>
          </a:p>
          <a:p>
            <a:r>
              <a:rPr lang="en-US"/>
              <a:t/>
            </a:r>
          </a:p>
          <a:p>
            <a:r>
              <a:rPr lang="en-US"/>
              <a:t>Speed and Efficiency: Continuous security practices enable faster, more secure software releases, reducing time-to-market.</a:t>
            </a:r>
          </a:p>
          <a:p>
            <a:r>
              <a:rPr lang="en-US"/>
              <a:t/>
            </a:r>
          </a:p>
          <a:p>
            <a:r>
              <a:rPr lang="en-US"/>
              <a:t>Cost-Effective: Addressing security issues early in the development process is significantly less costly than post-deployment fixes.</a:t>
            </a:r>
          </a:p>
          <a:p>
            <a:r>
              <a:rPr lang="en-US"/>
              <a:t/>
            </a:r>
          </a:p>
          <a:p>
            <a:r>
              <a:rPr lang="en-US"/>
              <a:t>Enhanced Collaboration: Encourages a culture of shared responsibility among development, security, and operations teams.</a:t>
            </a:r>
          </a:p>
          <a:p>
            <a:r>
              <a:rPr lang="en-US"/>
              <a:t/>
            </a:r>
          </a:p>
          <a:p>
            <a:r>
              <a:rPr lang="en-US"/>
              <a:t>Regulatory Compliance: Ensures ongoing adherence to industry standards and regulatory requirements, avoiding costly penalties and enhancing reputation.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6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6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63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6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69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7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pn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8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83.jpeg" Type="http://schemas.openxmlformats.org/officeDocument/2006/relationships/image"/><Relationship Id="rId4" Target="../media/image84.jpeg" Type="http://schemas.openxmlformats.org/officeDocument/2006/relationships/image"/><Relationship Id="rId5" Target="../media/image85.jpeg" Type="http://schemas.openxmlformats.org/officeDocument/2006/relationships/image"/><Relationship Id="rId6" Target="../media/image86.jpe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472" y="5486660"/>
            <a:ext cx="13227113" cy="4800340"/>
          </a:xfrm>
          <a:custGeom>
            <a:avLst/>
            <a:gdLst/>
            <a:ahLst/>
            <a:cxnLst/>
            <a:rect r="r" b="b" t="t" l="l"/>
            <a:pathLst>
              <a:path h="4800340" w="13227113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37637" y="2971299"/>
            <a:ext cx="11412726" cy="127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Cerebri Bold"/>
              </a:rPr>
              <a:t>Code, Commit, Secure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05875" y="4152251"/>
            <a:ext cx="9476250" cy="84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 spc="760">
                <a:solidFill>
                  <a:srgbClr val="FFFFFF"/>
                </a:solidFill>
                <a:latin typeface="Cerebri Bold"/>
              </a:rPr>
              <a:t>DEVSECOPS IN ACTION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065" y="9324995"/>
            <a:ext cx="806661" cy="806661"/>
          </a:xfrm>
          <a:custGeom>
            <a:avLst/>
            <a:gdLst/>
            <a:ahLst/>
            <a:cxnLst/>
            <a:rect r="r" b="b" t="t" l="l"/>
            <a:pathLst>
              <a:path h="806661" w="806661">
                <a:moveTo>
                  <a:pt x="0" y="0"/>
                </a:moveTo>
                <a:lnTo>
                  <a:pt x="806661" y="0"/>
                </a:lnTo>
                <a:lnTo>
                  <a:pt x="806661" y="806661"/>
                </a:lnTo>
                <a:lnTo>
                  <a:pt x="0" y="806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6914" y="9134475"/>
            <a:ext cx="2268880" cy="99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6">
                <a:solidFill>
                  <a:srgbClr val="FFFFFF"/>
                </a:solidFill>
                <a:latin typeface="Mero Thai"/>
              </a:rPr>
              <a:t>Michael Tayo </a:t>
            </a:r>
          </a:p>
          <a:p>
            <a:pPr algn="ctr">
              <a:lnSpc>
                <a:spcPts val="3732"/>
              </a:lnSpc>
            </a:pPr>
            <a:r>
              <a:rPr lang="en-US" sz="2666">
                <a:solidFill>
                  <a:srgbClr val="FFFFFF"/>
                </a:solidFill>
                <a:latin typeface="Mero Thai"/>
              </a:rPr>
              <a:t>/michaeltayo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92393" cy="10287000"/>
            <a:chOff x="0" y="0"/>
            <a:chExt cx="1092614" cy="2009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2614" cy="2009822"/>
            </a:xfrm>
            <a:custGeom>
              <a:avLst/>
              <a:gdLst/>
              <a:ahLst/>
              <a:cxnLst/>
              <a:rect r="r" b="b" t="t" l="l"/>
              <a:pathLst>
                <a:path h="2009822" w="1092614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67445" y="4859062"/>
            <a:ext cx="4440912" cy="2495942"/>
            <a:chOff x="0" y="0"/>
            <a:chExt cx="867643" cy="487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487645"/>
            </a:xfrm>
            <a:custGeom>
              <a:avLst/>
              <a:gdLst/>
              <a:ahLst/>
              <a:cxnLst/>
              <a:rect r="r" b="b" t="t" l="l"/>
              <a:pathLst>
                <a:path h="487645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487645"/>
                  </a:lnTo>
                  <a:lnTo>
                    <a:pt x="0" y="487645"/>
                  </a:ln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7643" cy="535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985012" y="2019758"/>
            <a:ext cx="931928" cy="931928"/>
          </a:xfrm>
          <a:custGeom>
            <a:avLst/>
            <a:gdLst/>
            <a:ahLst/>
            <a:cxnLst/>
            <a:rect r="r" b="b" t="t" l="l"/>
            <a:pathLst>
              <a:path h="931928" w="931928">
                <a:moveTo>
                  <a:pt x="0" y="0"/>
                </a:moveTo>
                <a:lnTo>
                  <a:pt x="931928" y="0"/>
                </a:lnTo>
                <a:lnTo>
                  <a:pt x="931928" y="931928"/>
                </a:lnTo>
                <a:lnTo>
                  <a:pt x="0" y="931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66276" y="3494611"/>
            <a:ext cx="932372" cy="932372"/>
          </a:xfrm>
          <a:custGeom>
            <a:avLst/>
            <a:gdLst/>
            <a:ahLst/>
            <a:cxnLst/>
            <a:rect r="r" b="b" t="t" l="l"/>
            <a:pathLst>
              <a:path h="932372" w="932372">
                <a:moveTo>
                  <a:pt x="0" y="0"/>
                </a:moveTo>
                <a:lnTo>
                  <a:pt x="932373" y="0"/>
                </a:lnTo>
                <a:lnTo>
                  <a:pt x="932373" y="932373"/>
                </a:lnTo>
                <a:lnTo>
                  <a:pt x="0" y="932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4969909"/>
            <a:ext cx="854649" cy="864373"/>
          </a:xfrm>
          <a:custGeom>
            <a:avLst/>
            <a:gdLst/>
            <a:ahLst/>
            <a:cxnLst/>
            <a:rect r="r" b="b" t="t" l="l"/>
            <a:pathLst>
              <a:path h="864373" w="854649">
                <a:moveTo>
                  <a:pt x="0" y="0"/>
                </a:moveTo>
                <a:lnTo>
                  <a:pt x="854649" y="0"/>
                </a:lnTo>
                <a:lnTo>
                  <a:pt x="854649" y="864372"/>
                </a:lnTo>
                <a:lnTo>
                  <a:pt x="0" y="864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21812" y="6377206"/>
            <a:ext cx="776837" cy="617585"/>
          </a:xfrm>
          <a:custGeom>
            <a:avLst/>
            <a:gdLst/>
            <a:ahLst/>
            <a:cxnLst/>
            <a:rect r="r" b="b" t="t" l="l"/>
            <a:pathLst>
              <a:path h="617585" w="776837">
                <a:moveTo>
                  <a:pt x="0" y="0"/>
                </a:moveTo>
                <a:lnTo>
                  <a:pt x="776837" y="0"/>
                </a:lnTo>
                <a:lnTo>
                  <a:pt x="776837" y="617586"/>
                </a:lnTo>
                <a:lnTo>
                  <a:pt x="0" y="617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7537717"/>
            <a:ext cx="854649" cy="826872"/>
          </a:xfrm>
          <a:custGeom>
            <a:avLst/>
            <a:gdLst/>
            <a:ahLst/>
            <a:cxnLst/>
            <a:rect r="r" b="b" t="t" l="l"/>
            <a:pathLst>
              <a:path h="826872" w="854649">
                <a:moveTo>
                  <a:pt x="0" y="0"/>
                </a:moveTo>
                <a:lnTo>
                  <a:pt x="854649" y="0"/>
                </a:lnTo>
                <a:lnTo>
                  <a:pt x="854649" y="826872"/>
                </a:lnTo>
                <a:lnTo>
                  <a:pt x="0" y="826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96196" y="5416154"/>
            <a:ext cx="3333358" cy="121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010101"/>
                </a:solidFill>
                <a:latin typeface="Cerebri Bold"/>
              </a:rPr>
              <a:t>Key Principles of DevSecOps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2698" y="2200213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Shift Left Security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72698" y="3675066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Automation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2698" y="5116364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Collaboration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72698" y="6340767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Continuous Monitoring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72698" y="7665421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Immutable Infrastructure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0" y="-1903398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48990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067653"/>
          <a:ext cx="16230600" cy="5324475"/>
        </p:xfrm>
        <a:graphic>
          <a:graphicData uri="http://schemas.openxmlformats.org/drawingml/2006/table">
            <a:tbl>
              <a:tblPr/>
              <a:tblGrid>
                <a:gridCol w="3487109"/>
                <a:gridCol w="7662075"/>
                <a:gridCol w="5081417"/>
              </a:tblGrid>
              <a:tr h="9881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ileron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F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ileron Bold"/>
                        </a:rPr>
                        <a:t>Traditional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F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Aileron Bold"/>
                        </a:rPr>
                        <a:t>DevSecOps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F90"/>
                    </a:solidFill>
                  </a:tcPr>
                </a:tc>
              </a:tr>
              <a:tr h="863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 Bold"/>
                        </a:rPr>
                        <a:t>Security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Late in SDLC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Early and continuous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 Bold"/>
                        </a:rPr>
                        <a:t>Responsibility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Separate security 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Shared responsibility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4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 Bold"/>
                        </a:rPr>
                        <a:t>Vulnerability Detection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Late-stage or post-deployment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Early and continuous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4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 Bold"/>
                        </a:rPr>
                        <a:t>Development Speed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Slower due to late-stage fixes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Faster due to early issue resolution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649943" y="942975"/>
            <a:ext cx="10988115" cy="71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157">
                <a:solidFill>
                  <a:srgbClr val="FFFFFF"/>
                </a:solidFill>
                <a:latin typeface="Cerebri Bold"/>
              </a:rPr>
              <a:t>Traditional Development vs. DevSecOps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48990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709862"/>
          <a:ext cx="16230600" cy="4886325"/>
        </p:xfrm>
        <a:graphic>
          <a:graphicData uri="http://schemas.openxmlformats.org/drawingml/2006/table">
            <a:tbl>
              <a:tblPr/>
              <a:tblGrid>
                <a:gridCol w="3487109"/>
                <a:gridCol w="7662075"/>
                <a:gridCol w="5081417"/>
              </a:tblGrid>
              <a:tr h="9887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ileron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F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Aileron Bold"/>
                        </a:rPr>
                        <a:t>Traditional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F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Aileron Bold"/>
                        </a:rPr>
                        <a:t>DevSecOps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FF90"/>
                    </a:solidFill>
                  </a:tcPr>
                </a:tc>
              </a:tr>
              <a:tr h="8639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 Bold"/>
                        </a:rPr>
                        <a:t>Cost of Fixing Issues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High due to complexity of late fixes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Lower, issues fixed early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9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 Bold"/>
                        </a:rPr>
                        <a:t>Collaboration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Limited interaction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Close collaboration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39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 Bold"/>
                        </a:rPr>
                        <a:t>Compliance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Periodic and manual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Continuous and automated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 Bold"/>
                        </a:rPr>
                        <a:t>Tool 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Separate tools, minimal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Aileron"/>
                        </a:rPr>
                        <a:t>Integrated toolchain, automation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2658835" y="942975"/>
            <a:ext cx="12970329" cy="71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157">
                <a:solidFill>
                  <a:srgbClr val="FFFFFF"/>
                </a:solidFill>
                <a:latin typeface="Cerebri Bold"/>
              </a:rPr>
              <a:t>Traditional Development vs. DevSecOps (cont’d)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97400"/>
            <a:ext cx="16230600" cy="6760900"/>
          </a:xfrm>
          <a:custGeom>
            <a:avLst/>
            <a:gdLst/>
            <a:ahLst/>
            <a:cxnLst/>
            <a:rect r="r" b="b" t="t" l="l"/>
            <a:pathLst>
              <a:path h="6760900" w="16230600">
                <a:moveTo>
                  <a:pt x="0" y="0"/>
                </a:moveTo>
                <a:lnTo>
                  <a:pt x="16230600" y="0"/>
                </a:lnTo>
                <a:lnTo>
                  <a:pt x="16230600" y="6760900"/>
                </a:lnTo>
                <a:lnTo>
                  <a:pt x="0" y="676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9914" y="993908"/>
            <a:ext cx="6328172" cy="156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0FF90"/>
                </a:solidFill>
                <a:latin typeface="Cerebri"/>
              </a:rPr>
              <a:t>Dev</a:t>
            </a:r>
            <a:r>
              <a:rPr lang="en-US" sz="9200">
                <a:solidFill>
                  <a:srgbClr val="A0FF90"/>
                </a:solidFill>
                <a:latin typeface="Cerebri Bold"/>
              </a:rPr>
              <a:t>Sec</a:t>
            </a:r>
            <a:r>
              <a:rPr lang="en-US" sz="9200">
                <a:solidFill>
                  <a:srgbClr val="A0FF90"/>
                </a:solidFill>
                <a:latin typeface="Cerebri"/>
              </a:rPr>
              <a:t>Ops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48540" y="9607032"/>
            <a:ext cx="2413992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A0FF90"/>
                </a:solidFill>
                <a:latin typeface="Canva Sans"/>
              </a:rPr>
              <a:t>Source: </a:t>
            </a:r>
            <a:r>
              <a:rPr lang="en-US" sz="2199">
                <a:solidFill>
                  <a:srgbClr val="A0FF90"/>
                </a:solidFill>
                <a:latin typeface="Canva Sans Bold"/>
              </a:rPr>
              <a:t>Microsoft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42959" y="2465984"/>
            <a:ext cx="7516341" cy="6276667"/>
          </a:xfrm>
          <a:custGeom>
            <a:avLst/>
            <a:gdLst/>
            <a:ahLst/>
            <a:cxnLst/>
            <a:rect r="r" b="b" t="t" l="l"/>
            <a:pathLst>
              <a:path h="6276667" w="7516341">
                <a:moveTo>
                  <a:pt x="0" y="0"/>
                </a:moveTo>
                <a:lnTo>
                  <a:pt x="7516341" y="0"/>
                </a:lnTo>
                <a:lnTo>
                  <a:pt x="7516341" y="6276667"/>
                </a:lnTo>
                <a:lnTo>
                  <a:pt x="0" y="627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2262" y="2465984"/>
            <a:ext cx="6660595" cy="6200945"/>
          </a:xfrm>
          <a:custGeom>
            <a:avLst/>
            <a:gdLst/>
            <a:ahLst/>
            <a:cxnLst/>
            <a:rect r="r" b="b" t="t" l="l"/>
            <a:pathLst>
              <a:path h="6200945" w="6660595">
                <a:moveTo>
                  <a:pt x="0" y="0"/>
                </a:moveTo>
                <a:lnTo>
                  <a:pt x="6660595" y="0"/>
                </a:lnTo>
                <a:lnTo>
                  <a:pt x="6660595" y="6200945"/>
                </a:lnTo>
                <a:lnTo>
                  <a:pt x="0" y="6200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05982" y="244054"/>
            <a:ext cx="10076036" cy="156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0FF90"/>
                </a:solidFill>
                <a:latin typeface="Cerebri Heavy"/>
              </a:rPr>
              <a:t>Remember this...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1545" y="3079750"/>
            <a:ext cx="1040369" cy="1189611"/>
          </a:xfrm>
          <a:custGeom>
            <a:avLst/>
            <a:gdLst/>
            <a:ahLst/>
            <a:cxnLst/>
            <a:rect r="r" b="b" t="t" l="l"/>
            <a:pathLst>
              <a:path h="1189611" w="1040369">
                <a:moveTo>
                  <a:pt x="0" y="0"/>
                </a:moveTo>
                <a:lnTo>
                  <a:pt x="1040369" y="0"/>
                </a:lnTo>
                <a:lnTo>
                  <a:pt x="1040369" y="1189611"/>
                </a:lnTo>
                <a:lnTo>
                  <a:pt x="0" y="1189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61937" y="3079750"/>
            <a:ext cx="1159871" cy="1189611"/>
          </a:xfrm>
          <a:custGeom>
            <a:avLst/>
            <a:gdLst/>
            <a:ahLst/>
            <a:cxnLst/>
            <a:rect r="r" b="b" t="t" l="l"/>
            <a:pathLst>
              <a:path h="1189611" w="1159871">
                <a:moveTo>
                  <a:pt x="0" y="0"/>
                </a:moveTo>
                <a:lnTo>
                  <a:pt x="1159870" y="0"/>
                </a:lnTo>
                <a:lnTo>
                  <a:pt x="1159870" y="1189611"/>
                </a:lnTo>
                <a:lnTo>
                  <a:pt x="0" y="1189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3236" y="6603048"/>
            <a:ext cx="1296988" cy="1296988"/>
          </a:xfrm>
          <a:custGeom>
            <a:avLst/>
            <a:gdLst/>
            <a:ahLst/>
            <a:cxnLst/>
            <a:rect r="r" b="b" t="t" l="l"/>
            <a:pathLst>
              <a:path h="1296988" w="1296988">
                <a:moveTo>
                  <a:pt x="0" y="0"/>
                </a:moveTo>
                <a:lnTo>
                  <a:pt x="1296987" y="0"/>
                </a:lnTo>
                <a:lnTo>
                  <a:pt x="1296987" y="1296987"/>
                </a:lnTo>
                <a:lnTo>
                  <a:pt x="0" y="1296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61937" y="6603048"/>
            <a:ext cx="1516257" cy="1061380"/>
          </a:xfrm>
          <a:custGeom>
            <a:avLst/>
            <a:gdLst/>
            <a:ahLst/>
            <a:cxnLst/>
            <a:rect r="r" b="b" t="t" l="l"/>
            <a:pathLst>
              <a:path h="1061380" w="1516257">
                <a:moveTo>
                  <a:pt x="0" y="0"/>
                </a:moveTo>
                <a:lnTo>
                  <a:pt x="1516257" y="0"/>
                </a:lnTo>
                <a:lnTo>
                  <a:pt x="1516257" y="1061380"/>
                </a:lnTo>
                <a:lnTo>
                  <a:pt x="0" y="10613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473788" y="3079750"/>
            <a:ext cx="5718712" cy="1378362"/>
            <a:chOff x="0" y="0"/>
            <a:chExt cx="7624949" cy="183781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7624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spc="160">
                  <a:solidFill>
                    <a:srgbClr val="A0FF90"/>
                  </a:solidFill>
                  <a:latin typeface="Aileron"/>
                </a:rPr>
                <a:t>STATIC ANALYSIS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00523"/>
              <a:ext cx="7624949" cy="1037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Manual code reviews can miss critical security vulnerabilities in the source code.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457450" y="3079750"/>
            <a:ext cx="5718712" cy="1902237"/>
            <a:chOff x="0" y="0"/>
            <a:chExt cx="7624949" cy="253631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7624949" cy="137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spc="160">
                  <a:solidFill>
                    <a:srgbClr val="A0FF90"/>
                  </a:solidFill>
                  <a:latin typeface="Aileron"/>
                </a:rPr>
                <a:t>DEPENDENCY MANAGEMENT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499023"/>
              <a:ext cx="7624949" cy="1037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Reliance on outdated or vulnerable third-party libraries can introduce security flaws.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73788" y="6521450"/>
            <a:ext cx="5718712" cy="1378362"/>
            <a:chOff x="0" y="0"/>
            <a:chExt cx="7624949" cy="183781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7624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spc="160">
                  <a:solidFill>
                    <a:srgbClr val="A0FF90"/>
                  </a:solidFill>
                  <a:latin typeface="Aileron"/>
                </a:rPr>
                <a:t>INFRASTRUCTURE AS CODE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00523"/>
              <a:ext cx="7624949" cy="1037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Inconsistent or insecure infrastructure configurations can lead to vulnerabilities.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57450" y="6521450"/>
            <a:ext cx="5718712" cy="1787825"/>
            <a:chOff x="0" y="0"/>
            <a:chExt cx="7624949" cy="238376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7624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spc="160">
                  <a:solidFill>
                    <a:srgbClr val="A0FF90"/>
                  </a:solidFill>
                  <a:latin typeface="Aileron"/>
                </a:rPr>
                <a:t>DYNAMIC ANALYSIS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00523"/>
              <a:ext cx="7624949" cy="1583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Security vulnerabilities may go unnoticed until after deployment, posing significant risks.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1002639"/>
            <a:ext cx="14291212" cy="87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5600" spc="-168">
                <a:solidFill>
                  <a:srgbClr val="A0FF90"/>
                </a:solidFill>
                <a:latin typeface="Aileron Ultra-Bold"/>
              </a:rPr>
              <a:t>Common Security Risks in DevOps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124017"/>
            <a:ext cx="16192500" cy="172508"/>
            <a:chOff x="0" y="0"/>
            <a:chExt cx="4264691" cy="454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92500" y="0"/>
            <a:ext cx="2283181" cy="167947"/>
            <a:chOff x="0" y="0"/>
            <a:chExt cx="601332" cy="442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079750"/>
            <a:ext cx="1243034" cy="1050364"/>
          </a:xfrm>
          <a:custGeom>
            <a:avLst/>
            <a:gdLst/>
            <a:ahLst/>
            <a:cxnLst/>
            <a:rect r="r" b="b" t="t" l="l"/>
            <a:pathLst>
              <a:path h="1050364" w="1243034">
                <a:moveTo>
                  <a:pt x="0" y="0"/>
                </a:moveTo>
                <a:lnTo>
                  <a:pt x="1243034" y="0"/>
                </a:lnTo>
                <a:lnTo>
                  <a:pt x="1243034" y="1050364"/>
                </a:lnTo>
                <a:lnTo>
                  <a:pt x="0" y="105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74602" y="3201106"/>
            <a:ext cx="1130025" cy="985947"/>
          </a:xfrm>
          <a:custGeom>
            <a:avLst/>
            <a:gdLst/>
            <a:ahLst/>
            <a:cxnLst/>
            <a:rect r="r" b="b" t="t" l="l"/>
            <a:pathLst>
              <a:path h="985947" w="1130025">
                <a:moveTo>
                  <a:pt x="0" y="0"/>
                </a:moveTo>
                <a:lnTo>
                  <a:pt x="1130025" y="0"/>
                </a:lnTo>
                <a:lnTo>
                  <a:pt x="1130025" y="985946"/>
                </a:lnTo>
                <a:lnTo>
                  <a:pt x="0" y="98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7368" y="6521450"/>
            <a:ext cx="1085698" cy="1199666"/>
          </a:xfrm>
          <a:custGeom>
            <a:avLst/>
            <a:gdLst/>
            <a:ahLst/>
            <a:cxnLst/>
            <a:rect r="r" b="b" t="t" l="l"/>
            <a:pathLst>
              <a:path h="1199666" w="1085698">
                <a:moveTo>
                  <a:pt x="0" y="0"/>
                </a:moveTo>
                <a:lnTo>
                  <a:pt x="1085698" y="0"/>
                </a:lnTo>
                <a:lnTo>
                  <a:pt x="1085698" y="1199666"/>
                </a:lnTo>
                <a:lnTo>
                  <a:pt x="0" y="1199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74602" y="6521450"/>
            <a:ext cx="1285747" cy="1353418"/>
          </a:xfrm>
          <a:custGeom>
            <a:avLst/>
            <a:gdLst/>
            <a:ahLst/>
            <a:cxnLst/>
            <a:rect r="r" b="b" t="t" l="l"/>
            <a:pathLst>
              <a:path h="1353418" w="1285747">
                <a:moveTo>
                  <a:pt x="0" y="0"/>
                </a:moveTo>
                <a:lnTo>
                  <a:pt x="1285746" y="0"/>
                </a:lnTo>
                <a:lnTo>
                  <a:pt x="1285746" y="1353418"/>
                </a:lnTo>
                <a:lnTo>
                  <a:pt x="0" y="1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473788" y="3079750"/>
            <a:ext cx="5718712" cy="1378362"/>
            <a:chOff x="0" y="0"/>
            <a:chExt cx="7624949" cy="183781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7624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spc="160">
                  <a:solidFill>
                    <a:srgbClr val="A0FF90"/>
                  </a:solidFill>
                  <a:latin typeface="Aileron"/>
                </a:rPr>
                <a:t>ACCESS CONTROL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00523"/>
              <a:ext cx="7624949" cy="1037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Inadequate access controls can lead to unauthorized access and data breaches.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457450" y="3079750"/>
            <a:ext cx="5718712" cy="1787825"/>
            <a:chOff x="0" y="0"/>
            <a:chExt cx="7624949" cy="23837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7624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spc="160">
                  <a:solidFill>
                    <a:srgbClr val="A0FF90"/>
                  </a:solidFill>
                  <a:latin typeface="Aileron"/>
                </a:rPr>
                <a:t>BUILD PIPELINES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00523"/>
              <a:ext cx="7624949" cy="1583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Security checks are often manual and separate from the build process, leading to overlooked vulnerabilities.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473788" y="6521450"/>
            <a:ext cx="5718712" cy="1378362"/>
            <a:chOff x="0" y="0"/>
            <a:chExt cx="7624949" cy="183781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7624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spc="160">
                  <a:solidFill>
                    <a:srgbClr val="A0FF90"/>
                  </a:solidFill>
                  <a:latin typeface="Aileron"/>
                </a:rPr>
                <a:t>ARTIFACT SIGNING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00523"/>
              <a:ext cx="7624949" cy="1037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Unsigned artifacts can be tampered with, leading to security breaches.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57450" y="6521450"/>
            <a:ext cx="5718712" cy="1787825"/>
            <a:chOff x="0" y="0"/>
            <a:chExt cx="7624949" cy="2383767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7624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 spc="160">
                  <a:solidFill>
                    <a:srgbClr val="A0FF90"/>
                  </a:solidFill>
                  <a:latin typeface="Aileron"/>
                </a:rPr>
                <a:t>DOCUMENTATION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00523"/>
              <a:ext cx="7624949" cy="1583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199" spc="65">
                  <a:solidFill>
                    <a:srgbClr val="FFFFFF"/>
                  </a:solidFill>
                  <a:latin typeface="Aileron"/>
                </a:rPr>
                <a:t>Poor or outdated documentation can lead to insecure development practices and configurations.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1002639"/>
            <a:ext cx="14291212" cy="87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5600" spc="-168">
                <a:solidFill>
                  <a:srgbClr val="A0FF90"/>
                </a:solidFill>
                <a:latin typeface="Aileron Ultra-Bold"/>
              </a:rPr>
              <a:t>Common Security Risks in DevOps (cont’d)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92393" cy="10287000"/>
            <a:chOff x="0" y="0"/>
            <a:chExt cx="1092614" cy="2009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2614" cy="2009822"/>
            </a:xfrm>
            <a:custGeom>
              <a:avLst/>
              <a:gdLst/>
              <a:ahLst/>
              <a:cxnLst/>
              <a:rect r="r" b="b" t="t" l="l"/>
              <a:pathLst>
                <a:path h="2009822" w="1092614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4768" y="5617640"/>
            <a:ext cx="4440912" cy="3862986"/>
            <a:chOff x="0" y="0"/>
            <a:chExt cx="867643" cy="7547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69752" y="1028700"/>
            <a:ext cx="2689548" cy="1258937"/>
          </a:xfrm>
          <a:custGeom>
            <a:avLst/>
            <a:gdLst/>
            <a:ahLst/>
            <a:cxnLst/>
            <a:rect r="r" b="b" t="t" l="l"/>
            <a:pathLst>
              <a:path h="1258937" w="2689548">
                <a:moveTo>
                  <a:pt x="0" y="0"/>
                </a:moveTo>
                <a:lnTo>
                  <a:pt x="2689548" y="0"/>
                </a:lnTo>
                <a:lnTo>
                  <a:pt x="2689548" y="1258937"/>
                </a:lnTo>
                <a:lnTo>
                  <a:pt x="0" y="125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325" t="-101195" r="-65708" b="-9255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1903398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31137" y="7061487"/>
            <a:ext cx="2128163" cy="2196813"/>
          </a:xfrm>
          <a:custGeom>
            <a:avLst/>
            <a:gdLst/>
            <a:ahLst/>
            <a:cxnLst/>
            <a:rect r="r" b="b" t="t" l="l"/>
            <a:pathLst>
              <a:path h="2196813" w="2128163">
                <a:moveTo>
                  <a:pt x="0" y="0"/>
                </a:moveTo>
                <a:lnTo>
                  <a:pt x="2128163" y="0"/>
                </a:lnTo>
                <a:lnTo>
                  <a:pt x="2128163" y="2196813"/>
                </a:lnTo>
                <a:lnTo>
                  <a:pt x="0" y="2196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21222" y="6814927"/>
            <a:ext cx="3333358" cy="244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010101"/>
                </a:solidFill>
                <a:latin typeface="Cerebri Bold"/>
              </a:rPr>
              <a:t>The Centers for Medicare &amp; Medicaid Services (CMS)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7901" y="6047985"/>
            <a:ext cx="2368782" cy="42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10101"/>
                </a:solidFill>
                <a:latin typeface="Cerebri Italics"/>
              </a:rPr>
              <a:t>Case Study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83660" y="3875073"/>
            <a:ext cx="6948466" cy="81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1"/>
              </a:lnSpc>
            </a:pPr>
            <a:r>
              <a:rPr lang="en-US" sz="4815">
                <a:solidFill>
                  <a:srgbClr val="FFFFFF"/>
                </a:solidFill>
                <a:latin typeface="Cerebri Bold"/>
              </a:rPr>
              <a:t>The 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83660" y="4857284"/>
            <a:ext cx="8056615" cy="21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3"/>
              </a:lnSpc>
            </a:pPr>
            <a:r>
              <a:rPr lang="en-US" sz="3763">
                <a:solidFill>
                  <a:srgbClr val="FFFFFF"/>
                </a:solidFill>
                <a:latin typeface="Glacial Indifference"/>
              </a:rPr>
              <a:t>Addressing security as an afterthought or out of cycle activity created inefficiencies and additional risk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92393" cy="10287000"/>
            <a:chOff x="0" y="0"/>
            <a:chExt cx="1092614" cy="2009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2614" cy="2009822"/>
            </a:xfrm>
            <a:custGeom>
              <a:avLst/>
              <a:gdLst/>
              <a:ahLst/>
              <a:cxnLst/>
              <a:rect r="r" b="b" t="t" l="l"/>
              <a:pathLst>
                <a:path h="2009822" w="1092614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4768" y="5617640"/>
            <a:ext cx="4440912" cy="3862986"/>
            <a:chOff x="0" y="0"/>
            <a:chExt cx="867643" cy="7547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69752" y="1028700"/>
            <a:ext cx="2689548" cy="1258937"/>
          </a:xfrm>
          <a:custGeom>
            <a:avLst/>
            <a:gdLst/>
            <a:ahLst/>
            <a:cxnLst/>
            <a:rect r="r" b="b" t="t" l="l"/>
            <a:pathLst>
              <a:path h="1258937" w="2689548">
                <a:moveTo>
                  <a:pt x="0" y="0"/>
                </a:moveTo>
                <a:lnTo>
                  <a:pt x="2689548" y="0"/>
                </a:lnTo>
                <a:lnTo>
                  <a:pt x="2689548" y="1258937"/>
                </a:lnTo>
                <a:lnTo>
                  <a:pt x="0" y="125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325" t="-101195" r="-65708" b="-9255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1903398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72970" y="8069951"/>
            <a:ext cx="986330" cy="1188349"/>
          </a:xfrm>
          <a:custGeom>
            <a:avLst/>
            <a:gdLst/>
            <a:ahLst/>
            <a:cxnLst/>
            <a:rect r="r" b="b" t="t" l="l"/>
            <a:pathLst>
              <a:path h="1188349" w="986330">
                <a:moveTo>
                  <a:pt x="0" y="0"/>
                </a:moveTo>
                <a:lnTo>
                  <a:pt x="986330" y="0"/>
                </a:lnTo>
                <a:lnTo>
                  <a:pt x="986330" y="1188349"/>
                </a:lnTo>
                <a:lnTo>
                  <a:pt x="0" y="1188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21222" y="6814927"/>
            <a:ext cx="3333358" cy="244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010101"/>
                </a:solidFill>
                <a:latin typeface="Cerebri Bold"/>
              </a:rPr>
              <a:t>The Centers for Medicare &amp; Medicaid Services (CMS)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86231" y="3035197"/>
            <a:ext cx="7307638" cy="85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0"/>
              </a:lnSpc>
            </a:pPr>
            <a:r>
              <a:rPr lang="en-US" sz="5064">
                <a:solidFill>
                  <a:srgbClr val="FFFFFF"/>
                </a:solidFill>
                <a:latin typeface="Cerebri Bold"/>
              </a:rPr>
              <a:t>The Proposed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87901" y="6047985"/>
            <a:ext cx="2368782" cy="42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10101"/>
                </a:solidFill>
                <a:latin typeface="Cerebri Italics"/>
              </a:rPr>
              <a:t>Case Study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86231" y="4101426"/>
            <a:ext cx="8473069" cy="4845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4"/>
              </a:lnSpc>
            </a:pPr>
            <a:r>
              <a:rPr lang="en-US" sz="3201">
                <a:solidFill>
                  <a:srgbClr val="FFFFFF"/>
                </a:solidFill>
                <a:latin typeface="Glacial Indifference"/>
              </a:rPr>
              <a:t>Implement a </a:t>
            </a:r>
            <a:r>
              <a:rPr lang="en-US" sz="3201">
                <a:solidFill>
                  <a:srgbClr val="A0FF90"/>
                </a:solidFill>
                <a:latin typeface="Glacial Indifference"/>
              </a:rPr>
              <a:t>security automation framework (SAF)</a:t>
            </a:r>
            <a:r>
              <a:rPr lang="en-US" sz="3201">
                <a:solidFill>
                  <a:srgbClr val="FFFFFF"/>
                </a:solidFill>
                <a:latin typeface="Glacial Indifference"/>
              </a:rPr>
              <a:t> into code pipelines.</a:t>
            </a:r>
          </a:p>
          <a:p>
            <a:pPr algn="l" marL="691201" indent="-345601" lvl="1">
              <a:lnSpc>
                <a:spcPts val="4834"/>
              </a:lnSpc>
              <a:buFont typeface="Arial"/>
              <a:buChar char="•"/>
            </a:pPr>
            <a:r>
              <a:rPr lang="en-US" sz="3201">
                <a:solidFill>
                  <a:srgbClr val="A0FF90"/>
                </a:solidFill>
                <a:latin typeface="Glacial Indifference"/>
              </a:rPr>
              <a:t>Infrastructure</a:t>
            </a:r>
            <a:r>
              <a:rPr lang="en-US" sz="3201">
                <a:solidFill>
                  <a:srgbClr val="FFFFFF"/>
                </a:solidFill>
                <a:latin typeface="Glacial Indifference"/>
              </a:rPr>
              <a:t> - creates the ability to destroy and re-create</a:t>
            </a:r>
          </a:p>
          <a:p>
            <a:pPr algn="l" marL="691201" indent="-345601" lvl="1">
              <a:lnSpc>
                <a:spcPts val="4834"/>
              </a:lnSpc>
              <a:buFont typeface="Arial"/>
              <a:buChar char="•"/>
            </a:pPr>
            <a:r>
              <a:rPr lang="en-US" sz="3201">
                <a:solidFill>
                  <a:srgbClr val="A0FF90"/>
                </a:solidFill>
                <a:latin typeface="Glacial Indifference"/>
              </a:rPr>
              <a:t>Code</a:t>
            </a:r>
            <a:r>
              <a:rPr lang="en-US" sz="3201">
                <a:solidFill>
                  <a:srgbClr val="FFFFFF"/>
                </a:solidFill>
                <a:latin typeface="Glacial Indifference"/>
              </a:rPr>
              <a:t> - enforces continuous security and quality checks with every code commit</a:t>
            </a:r>
          </a:p>
          <a:p>
            <a:pPr algn="l" marL="691201" indent="-345601" lvl="1">
              <a:lnSpc>
                <a:spcPts val="4834"/>
              </a:lnSpc>
              <a:buFont typeface="Arial"/>
              <a:buChar char="•"/>
            </a:pPr>
            <a:r>
              <a:rPr lang="en-US" sz="3201">
                <a:solidFill>
                  <a:srgbClr val="A0FF90"/>
                </a:solidFill>
                <a:latin typeface="Glacial Indifference"/>
              </a:rPr>
              <a:t>Security</a:t>
            </a:r>
            <a:r>
              <a:rPr lang="en-US" sz="3201">
                <a:solidFill>
                  <a:srgbClr val="FFFFFF"/>
                </a:solidFill>
                <a:latin typeface="Glacial Indifference"/>
              </a:rPr>
              <a:t> – provides configuration and vulnerability checks.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92393" cy="10287000"/>
            <a:chOff x="0" y="0"/>
            <a:chExt cx="1092614" cy="2009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2614" cy="2009822"/>
            </a:xfrm>
            <a:custGeom>
              <a:avLst/>
              <a:gdLst/>
              <a:ahLst/>
              <a:cxnLst/>
              <a:rect r="r" b="b" t="t" l="l"/>
              <a:pathLst>
                <a:path h="2009822" w="1092614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4768" y="5617640"/>
            <a:ext cx="4440912" cy="3862986"/>
            <a:chOff x="0" y="0"/>
            <a:chExt cx="867643" cy="7547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569752" y="1028700"/>
            <a:ext cx="2689548" cy="1258937"/>
          </a:xfrm>
          <a:custGeom>
            <a:avLst/>
            <a:gdLst/>
            <a:ahLst/>
            <a:cxnLst/>
            <a:rect r="r" b="b" t="t" l="l"/>
            <a:pathLst>
              <a:path h="1258937" w="2689548">
                <a:moveTo>
                  <a:pt x="0" y="0"/>
                </a:moveTo>
                <a:lnTo>
                  <a:pt x="2689548" y="0"/>
                </a:lnTo>
                <a:lnTo>
                  <a:pt x="2689548" y="1258937"/>
                </a:lnTo>
                <a:lnTo>
                  <a:pt x="0" y="125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325" t="-101195" r="-65708" b="-9255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57183" y="2192387"/>
            <a:ext cx="7070353" cy="83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A0FF90"/>
                </a:solidFill>
                <a:latin typeface="Cerebri Bold"/>
              </a:rPr>
              <a:t>The Results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-1903398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90263" y="7579401"/>
            <a:ext cx="1469037" cy="1678899"/>
          </a:xfrm>
          <a:custGeom>
            <a:avLst/>
            <a:gdLst/>
            <a:ahLst/>
            <a:cxnLst/>
            <a:rect r="r" b="b" t="t" l="l"/>
            <a:pathLst>
              <a:path h="1678899" w="1469037">
                <a:moveTo>
                  <a:pt x="0" y="0"/>
                </a:moveTo>
                <a:lnTo>
                  <a:pt x="1469037" y="0"/>
                </a:lnTo>
                <a:lnTo>
                  <a:pt x="1469037" y="1678899"/>
                </a:lnTo>
                <a:lnTo>
                  <a:pt x="0" y="16788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21222" y="6814927"/>
            <a:ext cx="3333358" cy="244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010101"/>
                </a:solidFill>
                <a:latin typeface="Cerebri Bold"/>
              </a:rPr>
              <a:t>The Centers for Medicare &amp; Medicaid Services (CMS)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87901" y="6047985"/>
            <a:ext cx="2368782" cy="42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10101"/>
                </a:solidFill>
                <a:latin typeface="Cerebri Italics"/>
              </a:rPr>
              <a:t>Case Study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70944" y="3355505"/>
            <a:ext cx="9497654" cy="464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244" indent="-284622" lvl="1">
              <a:lnSpc>
                <a:spcPts val="3691"/>
              </a:lnSpc>
              <a:buFont typeface="Arial"/>
              <a:buChar char="•"/>
            </a:pPr>
            <a:r>
              <a:rPr lang="en-US" sz="2636">
                <a:solidFill>
                  <a:srgbClr val="FFFFFF"/>
                </a:solidFill>
                <a:latin typeface="Cerebri Bold"/>
              </a:rPr>
              <a:t>Hardened operating system as a result of automation</a:t>
            </a:r>
          </a:p>
          <a:p>
            <a:pPr algn="l" marL="569244" indent="-284622" lvl="1">
              <a:lnSpc>
                <a:spcPts val="3691"/>
              </a:lnSpc>
              <a:buFont typeface="Arial"/>
              <a:buChar char="•"/>
            </a:pPr>
            <a:r>
              <a:rPr lang="en-US" sz="2636">
                <a:solidFill>
                  <a:srgbClr val="A0FF90"/>
                </a:solidFill>
                <a:latin typeface="Cerebri Bold"/>
              </a:rPr>
              <a:t>Reduced burden </a:t>
            </a:r>
            <a:r>
              <a:rPr lang="en-US" sz="2636">
                <a:solidFill>
                  <a:srgbClr val="FFFFFF"/>
                </a:solidFill>
                <a:latin typeface="Cerebri Bold"/>
              </a:rPr>
              <a:t>of security assessments</a:t>
            </a:r>
          </a:p>
          <a:p>
            <a:pPr algn="l" marL="569244" indent="-284622" lvl="1">
              <a:lnSpc>
                <a:spcPts val="3691"/>
              </a:lnSpc>
              <a:buFont typeface="Arial"/>
              <a:buChar char="•"/>
            </a:pPr>
            <a:r>
              <a:rPr lang="en-US" sz="2636">
                <a:solidFill>
                  <a:srgbClr val="A0FF90"/>
                </a:solidFill>
                <a:latin typeface="Cerebri Bold"/>
              </a:rPr>
              <a:t>Continual improvement </a:t>
            </a:r>
            <a:r>
              <a:rPr lang="en-US" sz="2636">
                <a:solidFill>
                  <a:srgbClr val="FFFFFF"/>
                </a:solidFill>
                <a:latin typeface="Cerebri Bold"/>
              </a:rPr>
              <a:t>of the security posture</a:t>
            </a:r>
          </a:p>
          <a:p>
            <a:pPr algn="l" marL="569244" indent="-284622" lvl="1">
              <a:lnSpc>
                <a:spcPts val="3691"/>
              </a:lnSpc>
              <a:buFont typeface="Arial"/>
              <a:buChar char="•"/>
            </a:pPr>
            <a:r>
              <a:rPr lang="en-US" sz="2636">
                <a:solidFill>
                  <a:srgbClr val="FFFFFF"/>
                </a:solidFill>
                <a:latin typeface="Cerebri Bold"/>
              </a:rPr>
              <a:t>Increased product </a:t>
            </a:r>
            <a:r>
              <a:rPr lang="en-US" sz="2636">
                <a:solidFill>
                  <a:srgbClr val="A0FF90"/>
                </a:solidFill>
                <a:latin typeface="Cerebri Bold"/>
              </a:rPr>
              <a:t>quality</a:t>
            </a:r>
          </a:p>
          <a:p>
            <a:pPr algn="l" marL="569244" indent="-284622" lvl="1">
              <a:lnSpc>
                <a:spcPts val="3691"/>
              </a:lnSpc>
              <a:buFont typeface="Arial"/>
              <a:buChar char="•"/>
            </a:pPr>
            <a:r>
              <a:rPr lang="en-US" sz="2636">
                <a:solidFill>
                  <a:srgbClr val="A0FF90"/>
                </a:solidFill>
                <a:latin typeface="Cerebri Bold"/>
              </a:rPr>
              <a:t>Accelerated</a:t>
            </a:r>
            <a:r>
              <a:rPr lang="en-US" sz="2636">
                <a:solidFill>
                  <a:srgbClr val="FFFFFF"/>
                </a:solidFill>
                <a:latin typeface="Cerebri Bold"/>
              </a:rPr>
              <a:t> software integration and deployment with precision</a:t>
            </a:r>
          </a:p>
          <a:p>
            <a:pPr algn="l" marL="569244" indent="-284622" lvl="1">
              <a:lnSpc>
                <a:spcPts val="3691"/>
              </a:lnSpc>
              <a:buFont typeface="Arial"/>
              <a:buChar char="•"/>
            </a:pPr>
            <a:r>
              <a:rPr lang="en-US" sz="2636">
                <a:solidFill>
                  <a:srgbClr val="FFFFFF"/>
                </a:solidFill>
                <a:latin typeface="Cerebri Bold"/>
              </a:rPr>
              <a:t>Ability to validate configuration on demand</a:t>
            </a:r>
          </a:p>
          <a:p>
            <a:pPr algn="l" marL="569244" indent="-284622" lvl="1">
              <a:lnSpc>
                <a:spcPts val="3691"/>
              </a:lnSpc>
              <a:buFont typeface="Arial"/>
              <a:buChar char="•"/>
            </a:pPr>
            <a:r>
              <a:rPr lang="en-US" sz="2636">
                <a:solidFill>
                  <a:srgbClr val="FFFFFF"/>
                </a:solidFill>
                <a:latin typeface="Cerebri Bold"/>
              </a:rPr>
              <a:t>Ability to automate product reconstruction for disaster recovery</a:t>
            </a:r>
          </a:p>
          <a:p>
            <a:pPr algn="l" marL="569244" indent="-284622" lvl="1">
              <a:lnSpc>
                <a:spcPts val="3691"/>
              </a:lnSpc>
              <a:buFont typeface="Arial"/>
              <a:buChar char="•"/>
            </a:pPr>
            <a:r>
              <a:rPr lang="en-US" sz="2636">
                <a:solidFill>
                  <a:srgbClr val="FFFFFF"/>
                </a:solidFill>
                <a:latin typeface="Cerebri Bold"/>
              </a:rPr>
              <a:t>On-demand for testing and feature rollouts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851817" y="1731579"/>
          <a:ext cx="9407483" cy="6898759"/>
        </p:xfrm>
        <a:graphic>
          <a:graphicData uri="http://schemas.openxmlformats.org/drawingml/2006/table">
            <a:tbl>
              <a:tblPr/>
              <a:tblGrid>
                <a:gridCol w="7392740"/>
              </a:tblGrid>
              <a:tr h="13097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ero Thai"/>
                        </a:rPr>
                        <a:t>B.S. Information Technology, </a:t>
                      </a:r>
                      <a:r>
                        <a:rPr lang="en-US" sz="2399">
                          <a:solidFill>
                            <a:srgbClr val="FFFFFF"/>
                          </a:solidFill>
                          <a:latin typeface="Mero Thai Ultra-Bold"/>
                        </a:rPr>
                        <a:t>Marquette University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Mero Thai"/>
                        </a:rPr>
                        <a:t>M.S Information Security &amp; Assurance, </a:t>
                      </a:r>
                      <a:r>
                        <a:rPr lang="en-US" sz="2399">
                          <a:solidFill>
                            <a:srgbClr val="FFFFFF"/>
                          </a:solidFill>
                          <a:latin typeface="Mero Thai Ultra-Bold"/>
                        </a:rPr>
                        <a:t>Strayer University</a:t>
                      </a:r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97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Mero Thai Ultra-Bold"/>
                        </a:rPr>
                        <a:t>Principal Security Engineer, U.S. Bank</a:t>
                      </a:r>
                      <a:r>
                        <a:rPr lang="en-US" sz="2599">
                          <a:solidFill>
                            <a:srgbClr val="FFFFFF"/>
                          </a:solidFill>
                          <a:latin typeface="Mero Thai"/>
                        </a:rPr>
                        <a:t>, AVP, Cloud and Application Security - Enterprise Security Architecture 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79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Mero Thai Ultra-Bold"/>
                        </a:rPr>
                        <a:t>Research: </a:t>
                      </a:r>
                      <a:r>
                        <a:rPr lang="en-US" sz="2599">
                          <a:solidFill>
                            <a:srgbClr val="FFFFFF"/>
                          </a:solidFill>
                          <a:latin typeface="Mero Thai"/>
                        </a:rPr>
                        <a:t>Cloud Security, DevSecOps, Cyber Fusion, Security Operations, Automation, Leadership and Product Management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14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Mero Thai Ultra-Bold"/>
                        </a:rPr>
                        <a:t>Author:</a:t>
                      </a:r>
                      <a:r>
                        <a:rPr lang="en-US" sz="2599">
                          <a:solidFill>
                            <a:srgbClr val="FFFFFF"/>
                          </a:solidFill>
                          <a:latin typeface="Mero Thai"/>
                        </a:rPr>
                        <a:t> Anomali - Collaborative Security to Defend the Modern Landscape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978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Mero Thai Bold"/>
                        </a:rPr>
                        <a:t>Hobbies:</a:t>
                      </a:r>
                      <a:r>
                        <a:rPr lang="en-US" sz="2599">
                          <a:solidFill>
                            <a:srgbClr val="FFFFFF"/>
                          </a:solidFill>
                          <a:latin typeface="Mero Thai"/>
                        </a:rPr>
                        <a:t> Traveling, Music Concerts, Playing Sports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028700" y="7469112"/>
            <a:ext cx="4615634" cy="1992024"/>
          </a:xfrm>
          <a:custGeom>
            <a:avLst/>
            <a:gdLst/>
            <a:ahLst/>
            <a:cxnLst/>
            <a:rect r="r" b="b" t="t" l="l"/>
            <a:pathLst>
              <a:path h="1992024" w="4615634">
                <a:moveTo>
                  <a:pt x="0" y="0"/>
                </a:moveTo>
                <a:lnTo>
                  <a:pt x="4615634" y="0"/>
                </a:lnTo>
                <a:lnTo>
                  <a:pt x="4615634" y="1992024"/>
                </a:lnTo>
                <a:lnTo>
                  <a:pt x="0" y="1992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940" r="0" b="-970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36737" y="9376066"/>
            <a:ext cx="772350" cy="772350"/>
          </a:xfrm>
          <a:custGeom>
            <a:avLst/>
            <a:gdLst/>
            <a:ahLst/>
            <a:cxnLst/>
            <a:rect r="r" b="b" t="t" l="l"/>
            <a:pathLst>
              <a:path h="772350" w="772350">
                <a:moveTo>
                  <a:pt x="0" y="0"/>
                </a:moveTo>
                <a:lnTo>
                  <a:pt x="772350" y="0"/>
                </a:lnTo>
                <a:lnTo>
                  <a:pt x="772350" y="772350"/>
                </a:lnTo>
                <a:lnTo>
                  <a:pt x="0" y="772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143500"/>
            <a:ext cx="4615634" cy="2116062"/>
          </a:xfrm>
          <a:custGeom>
            <a:avLst/>
            <a:gdLst/>
            <a:ahLst/>
            <a:cxnLst/>
            <a:rect r="r" b="b" t="t" l="l"/>
            <a:pathLst>
              <a:path h="2116062" w="4615634">
                <a:moveTo>
                  <a:pt x="0" y="0"/>
                </a:moveTo>
                <a:lnTo>
                  <a:pt x="4615634" y="0"/>
                </a:lnTo>
                <a:lnTo>
                  <a:pt x="4615634" y="2116062"/>
                </a:lnTo>
                <a:lnTo>
                  <a:pt x="0" y="211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378" r="0" b="-63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986183"/>
            <a:ext cx="4615634" cy="1947767"/>
          </a:xfrm>
          <a:custGeom>
            <a:avLst/>
            <a:gdLst/>
            <a:ahLst/>
            <a:cxnLst/>
            <a:rect r="r" b="b" t="t" l="l"/>
            <a:pathLst>
              <a:path h="1947767" w="4615634">
                <a:moveTo>
                  <a:pt x="0" y="0"/>
                </a:moveTo>
                <a:lnTo>
                  <a:pt x="4615634" y="0"/>
                </a:lnTo>
                <a:lnTo>
                  <a:pt x="4615634" y="1947767"/>
                </a:lnTo>
                <a:lnTo>
                  <a:pt x="0" y="1947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6018" r="0" b="-1167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6077873" cy="137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Cerebri Bold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37847" y="9264583"/>
            <a:ext cx="2135429" cy="883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3"/>
              </a:lnSpc>
            </a:pPr>
            <a:r>
              <a:rPr lang="en-US" sz="2552">
                <a:solidFill>
                  <a:srgbClr val="FFFFFF"/>
                </a:solidFill>
                <a:latin typeface="Canva Sans"/>
              </a:rPr>
              <a:t>Michael Tayo </a:t>
            </a:r>
          </a:p>
          <a:p>
            <a:pPr algn="ctr">
              <a:lnSpc>
                <a:spcPts val="3573"/>
              </a:lnSpc>
            </a:pPr>
            <a:r>
              <a:rPr lang="en-US" sz="2552">
                <a:solidFill>
                  <a:srgbClr val="FFFFFF"/>
                </a:solidFill>
                <a:latin typeface="Canva Sans"/>
              </a:rPr>
              <a:t>/michaeltayo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276" y="2872535"/>
            <a:ext cx="16174024" cy="4541930"/>
          </a:xfrm>
          <a:custGeom>
            <a:avLst/>
            <a:gdLst/>
            <a:ahLst/>
            <a:cxnLst/>
            <a:rect r="r" b="b" t="t" l="l"/>
            <a:pathLst>
              <a:path h="4541930" w="16174024">
                <a:moveTo>
                  <a:pt x="0" y="0"/>
                </a:moveTo>
                <a:lnTo>
                  <a:pt x="16174024" y="0"/>
                </a:lnTo>
                <a:lnTo>
                  <a:pt x="16174024" y="4541930"/>
                </a:lnTo>
                <a:lnTo>
                  <a:pt x="0" y="4541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806" y="876300"/>
            <a:ext cx="17266388" cy="147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A0FF90"/>
                </a:solidFill>
                <a:latin typeface="Cerebri"/>
              </a:rPr>
              <a:t>The Dev</a:t>
            </a:r>
            <a:r>
              <a:rPr lang="en-US" sz="8700">
                <a:solidFill>
                  <a:srgbClr val="A0FF90"/>
                </a:solidFill>
                <a:latin typeface="Cerebri Bold"/>
              </a:rPr>
              <a:t>Sec</a:t>
            </a:r>
            <a:r>
              <a:rPr lang="en-US" sz="8700">
                <a:solidFill>
                  <a:srgbClr val="A0FF90"/>
                </a:solidFill>
                <a:latin typeface="Cerebri"/>
              </a:rPr>
              <a:t>Ops Tool Marketplace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29541" y="8347710"/>
            <a:ext cx="12730609" cy="91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400">
                <a:solidFill>
                  <a:srgbClr val="A0FF90"/>
                </a:solidFill>
                <a:latin typeface="Cerebri"/>
              </a:rPr>
              <a:t> Remember: Dev</a:t>
            </a:r>
            <a:r>
              <a:rPr lang="en-US" sz="5400">
                <a:solidFill>
                  <a:srgbClr val="A0FF90"/>
                </a:solidFill>
                <a:latin typeface="Cerebri Bold"/>
              </a:rPr>
              <a:t>Sec</a:t>
            </a:r>
            <a:r>
              <a:rPr lang="en-US" sz="5400">
                <a:solidFill>
                  <a:srgbClr val="A0FF90"/>
                </a:solidFill>
                <a:latin typeface="Cerebri"/>
              </a:rPr>
              <a:t>Ops = Methodology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7285" y="1586548"/>
            <a:ext cx="9693430" cy="5865162"/>
          </a:xfrm>
          <a:custGeom>
            <a:avLst/>
            <a:gdLst/>
            <a:ahLst/>
            <a:cxnLst/>
            <a:rect r="r" b="b" t="t" l="l"/>
            <a:pathLst>
              <a:path h="5865162" w="9693430">
                <a:moveTo>
                  <a:pt x="0" y="0"/>
                </a:moveTo>
                <a:lnTo>
                  <a:pt x="9693430" y="0"/>
                </a:lnTo>
                <a:lnTo>
                  <a:pt x="9693430" y="5865161"/>
                </a:lnTo>
                <a:lnTo>
                  <a:pt x="0" y="5865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5604" y="7661032"/>
            <a:ext cx="13896793" cy="2345084"/>
          </a:xfrm>
          <a:custGeom>
            <a:avLst/>
            <a:gdLst/>
            <a:ahLst/>
            <a:cxnLst/>
            <a:rect r="r" b="b" t="t" l="l"/>
            <a:pathLst>
              <a:path h="2345084" w="13896793">
                <a:moveTo>
                  <a:pt x="0" y="0"/>
                </a:moveTo>
                <a:lnTo>
                  <a:pt x="13896792" y="0"/>
                </a:lnTo>
                <a:lnTo>
                  <a:pt x="13896792" y="2345084"/>
                </a:lnTo>
                <a:lnTo>
                  <a:pt x="0" y="2345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6442" y="394652"/>
            <a:ext cx="15695116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A0FF90"/>
                </a:solidFill>
                <a:latin typeface="Cerebri"/>
              </a:rPr>
              <a:t> Enterprise Dev</a:t>
            </a:r>
            <a:r>
              <a:rPr lang="en-US" sz="6699">
                <a:solidFill>
                  <a:srgbClr val="A0FF90"/>
                </a:solidFill>
                <a:latin typeface="Cerebri Bold"/>
              </a:rPr>
              <a:t>Sec</a:t>
            </a:r>
            <a:r>
              <a:rPr lang="en-US" sz="6699">
                <a:solidFill>
                  <a:srgbClr val="A0FF90"/>
                </a:solidFill>
                <a:latin typeface="Cerebri"/>
              </a:rPr>
              <a:t>Ops Pipeline Example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2526806" y="5154348"/>
            <a:ext cx="7273789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A0FF90"/>
                </a:solidFill>
                <a:latin typeface="Canva Sans"/>
              </a:rPr>
              <a:t>Source: </a:t>
            </a:r>
            <a:r>
              <a:rPr lang="en-US" sz="2199">
                <a:solidFill>
                  <a:srgbClr val="A0FF90"/>
                </a:solidFill>
                <a:latin typeface="Canva Sans Bold"/>
              </a:rPr>
              <a:t>InfraCloud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992" y="2130716"/>
            <a:ext cx="10666017" cy="7275802"/>
          </a:xfrm>
          <a:custGeom>
            <a:avLst/>
            <a:gdLst/>
            <a:ahLst/>
            <a:cxnLst/>
            <a:rect r="r" b="b" t="t" l="l"/>
            <a:pathLst>
              <a:path h="7275802" w="10666017">
                <a:moveTo>
                  <a:pt x="0" y="0"/>
                </a:moveTo>
                <a:lnTo>
                  <a:pt x="10666016" y="0"/>
                </a:lnTo>
                <a:lnTo>
                  <a:pt x="10666016" y="7275802"/>
                </a:lnTo>
                <a:lnTo>
                  <a:pt x="0" y="7275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70445" y="366077"/>
            <a:ext cx="11547109" cy="147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A0FF90"/>
                </a:solidFill>
                <a:latin typeface="Cerebri"/>
              </a:rPr>
              <a:t>Dev</a:t>
            </a:r>
            <a:r>
              <a:rPr lang="en-US" sz="8700">
                <a:solidFill>
                  <a:srgbClr val="A0FF90"/>
                </a:solidFill>
                <a:latin typeface="Cerebri Bold"/>
              </a:rPr>
              <a:t>Sec</a:t>
            </a:r>
            <a:r>
              <a:rPr lang="en-US" sz="8700">
                <a:solidFill>
                  <a:srgbClr val="A0FF90"/>
                </a:solidFill>
                <a:latin typeface="Cerebri"/>
              </a:rPr>
              <a:t>Ops Ecosystem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8641" y="9607032"/>
            <a:ext cx="7273789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A0FF90"/>
                </a:solidFill>
                <a:latin typeface="Canva Sans"/>
              </a:rPr>
              <a:t>Source: </a:t>
            </a:r>
            <a:r>
              <a:rPr lang="en-US" sz="2199">
                <a:solidFill>
                  <a:srgbClr val="A0FF90"/>
                </a:solidFill>
                <a:latin typeface="Canva Sans Bold"/>
              </a:rPr>
              <a:t>DoD Enterprise DevSecOps Reference Design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5786" y="3436149"/>
            <a:ext cx="15236428" cy="1585064"/>
          </a:xfrm>
          <a:custGeom>
            <a:avLst/>
            <a:gdLst/>
            <a:ahLst/>
            <a:cxnLst/>
            <a:rect r="r" b="b" t="t" l="l"/>
            <a:pathLst>
              <a:path h="1585064" w="15236428">
                <a:moveTo>
                  <a:pt x="0" y="0"/>
                </a:moveTo>
                <a:lnTo>
                  <a:pt x="15236428" y="0"/>
                </a:lnTo>
                <a:lnTo>
                  <a:pt x="15236428" y="1585064"/>
                </a:lnTo>
                <a:lnTo>
                  <a:pt x="0" y="1585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129" y="5691672"/>
            <a:ext cx="1423314" cy="1802100"/>
          </a:xfrm>
          <a:custGeom>
            <a:avLst/>
            <a:gdLst/>
            <a:ahLst/>
            <a:cxnLst/>
            <a:rect r="r" b="b" t="t" l="l"/>
            <a:pathLst>
              <a:path h="1802100" w="1423314">
                <a:moveTo>
                  <a:pt x="0" y="0"/>
                </a:moveTo>
                <a:lnTo>
                  <a:pt x="1423314" y="0"/>
                </a:lnTo>
                <a:lnTo>
                  <a:pt x="1423314" y="1802099"/>
                </a:lnTo>
                <a:lnTo>
                  <a:pt x="0" y="1802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840" t="-25090" r="-73987" b="-745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1815" y="5342680"/>
            <a:ext cx="1697485" cy="1697485"/>
          </a:xfrm>
          <a:custGeom>
            <a:avLst/>
            <a:gdLst/>
            <a:ahLst/>
            <a:cxnLst/>
            <a:rect r="r" b="b" t="t" l="l"/>
            <a:pathLst>
              <a:path h="1697485" w="1697485">
                <a:moveTo>
                  <a:pt x="0" y="0"/>
                </a:moveTo>
                <a:lnTo>
                  <a:pt x="1697485" y="0"/>
                </a:lnTo>
                <a:lnTo>
                  <a:pt x="1697485" y="1697485"/>
                </a:lnTo>
                <a:lnTo>
                  <a:pt x="0" y="1697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6622" y="7800286"/>
            <a:ext cx="2246526" cy="2246526"/>
          </a:xfrm>
          <a:custGeom>
            <a:avLst/>
            <a:gdLst/>
            <a:ahLst/>
            <a:cxnLst/>
            <a:rect r="r" b="b" t="t" l="l"/>
            <a:pathLst>
              <a:path h="2246526" w="2246526">
                <a:moveTo>
                  <a:pt x="0" y="0"/>
                </a:moveTo>
                <a:lnTo>
                  <a:pt x="2246526" y="0"/>
                </a:lnTo>
                <a:lnTo>
                  <a:pt x="2246526" y="2246526"/>
                </a:lnTo>
                <a:lnTo>
                  <a:pt x="0" y="2246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66457" y="8630110"/>
            <a:ext cx="3970600" cy="1256380"/>
          </a:xfrm>
          <a:custGeom>
            <a:avLst/>
            <a:gdLst/>
            <a:ahLst/>
            <a:cxnLst/>
            <a:rect r="r" b="b" t="t" l="l"/>
            <a:pathLst>
              <a:path h="1256380" w="3970600">
                <a:moveTo>
                  <a:pt x="0" y="0"/>
                </a:moveTo>
                <a:lnTo>
                  <a:pt x="3970600" y="0"/>
                </a:lnTo>
                <a:lnTo>
                  <a:pt x="3970600" y="1256380"/>
                </a:lnTo>
                <a:lnTo>
                  <a:pt x="0" y="1256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9619" y="8923549"/>
            <a:ext cx="4275106" cy="1123263"/>
          </a:xfrm>
          <a:custGeom>
            <a:avLst/>
            <a:gdLst/>
            <a:ahLst/>
            <a:cxnLst/>
            <a:rect r="r" b="b" t="t" l="l"/>
            <a:pathLst>
              <a:path h="1123263" w="4275106">
                <a:moveTo>
                  <a:pt x="0" y="0"/>
                </a:moveTo>
                <a:lnTo>
                  <a:pt x="4275106" y="0"/>
                </a:lnTo>
                <a:lnTo>
                  <a:pt x="4275106" y="1123263"/>
                </a:lnTo>
                <a:lnTo>
                  <a:pt x="0" y="1123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19363" y="7317402"/>
            <a:ext cx="3815383" cy="965769"/>
          </a:xfrm>
          <a:custGeom>
            <a:avLst/>
            <a:gdLst/>
            <a:ahLst/>
            <a:cxnLst/>
            <a:rect r="r" b="b" t="t" l="l"/>
            <a:pathLst>
              <a:path h="965769" w="3815383">
                <a:moveTo>
                  <a:pt x="0" y="0"/>
                </a:moveTo>
                <a:lnTo>
                  <a:pt x="3815383" y="0"/>
                </a:lnTo>
                <a:lnTo>
                  <a:pt x="3815383" y="965768"/>
                </a:lnTo>
                <a:lnTo>
                  <a:pt x="0" y="965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60799" y="8630110"/>
            <a:ext cx="2607890" cy="1557823"/>
          </a:xfrm>
          <a:custGeom>
            <a:avLst/>
            <a:gdLst/>
            <a:ahLst/>
            <a:cxnLst/>
            <a:rect r="r" b="b" t="t" l="l"/>
            <a:pathLst>
              <a:path h="1557823" w="2607890">
                <a:moveTo>
                  <a:pt x="0" y="0"/>
                </a:moveTo>
                <a:lnTo>
                  <a:pt x="2607890" y="0"/>
                </a:lnTo>
                <a:lnTo>
                  <a:pt x="2607890" y="1557823"/>
                </a:lnTo>
                <a:lnTo>
                  <a:pt x="0" y="15578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9647" r="0" b="-964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53148" y="5097413"/>
            <a:ext cx="1677694" cy="1677694"/>
          </a:xfrm>
          <a:custGeom>
            <a:avLst/>
            <a:gdLst/>
            <a:ahLst/>
            <a:cxnLst/>
            <a:rect r="r" b="b" t="t" l="l"/>
            <a:pathLst>
              <a:path h="1677694" w="1677694">
                <a:moveTo>
                  <a:pt x="0" y="0"/>
                </a:moveTo>
                <a:lnTo>
                  <a:pt x="1677695" y="0"/>
                </a:lnTo>
                <a:lnTo>
                  <a:pt x="1677695" y="1677695"/>
                </a:lnTo>
                <a:lnTo>
                  <a:pt x="0" y="16776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74368" y="5564223"/>
            <a:ext cx="10539264" cy="324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Aileron Bold"/>
              </a:rPr>
              <a:t>Jenkins</a:t>
            </a:r>
            <a:r>
              <a:rPr lang="en-US" sz="2199" spc="65">
                <a:solidFill>
                  <a:srgbClr val="FFFFFF"/>
                </a:solidFill>
                <a:latin typeface="Aileron"/>
              </a:rPr>
              <a:t> - Pipeline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Aileron Bold"/>
              </a:rPr>
              <a:t>Github</a:t>
            </a:r>
            <a:r>
              <a:rPr lang="en-US" sz="2199" spc="65">
                <a:solidFill>
                  <a:srgbClr val="FFFFFF"/>
                </a:solidFill>
                <a:latin typeface="Aileron"/>
              </a:rPr>
              <a:t> - Source Code Manager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Aileron Bold"/>
              </a:rPr>
              <a:t>TruffleHog</a:t>
            </a:r>
            <a:r>
              <a:rPr lang="en-US" sz="2199" spc="65">
                <a:solidFill>
                  <a:srgbClr val="FFFFFF"/>
                </a:solidFill>
                <a:latin typeface="Aileron"/>
              </a:rPr>
              <a:t> - Secrets Scanner (docker)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Aileron Bold"/>
              </a:rPr>
              <a:t>owasp/dependency-check</a:t>
            </a:r>
            <a:r>
              <a:rPr lang="en-US" sz="2199" spc="65">
                <a:solidFill>
                  <a:srgbClr val="FFFFFF"/>
                </a:solidFill>
                <a:latin typeface="Aileron"/>
              </a:rPr>
              <a:t> - Software Composition Analysis (SCA)(bash script)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Aileron Bold"/>
              </a:rPr>
              <a:t>Sonarqube </a:t>
            </a:r>
            <a:r>
              <a:rPr lang="en-US" sz="2199" spc="65">
                <a:solidFill>
                  <a:srgbClr val="FFFFFF"/>
                </a:solidFill>
                <a:latin typeface="Aileron"/>
              </a:rPr>
              <a:t>- SAST (docker container)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Aileron Bold"/>
              </a:rPr>
              <a:t>Maven</a:t>
            </a:r>
            <a:r>
              <a:rPr lang="en-US" sz="2199" spc="65">
                <a:solidFill>
                  <a:srgbClr val="FFFFFF"/>
                </a:solidFill>
                <a:latin typeface="Aileron"/>
              </a:rPr>
              <a:t> - Build ( running on instance)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Aileron Bold"/>
              </a:rPr>
              <a:t>Tomcat</a:t>
            </a:r>
            <a:r>
              <a:rPr lang="en-US" sz="2199" spc="65">
                <a:solidFill>
                  <a:srgbClr val="FFFFFF"/>
                </a:solidFill>
                <a:latin typeface="Aileron"/>
              </a:rPr>
              <a:t> - Web HTTP server that runs Java code (running on instance)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199" spc="65">
                <a:solidFill>
                  <a:srgbClr val="FFFFFF"/>
                </a:solidFill>
                <a:latin typeface="Aileron Bold"/>
              </a:rPr>
              <a:t>Zap</a:t>
            </a:r>
            <a:r>
              <a:rPr lang="en-US" sz="2199" spc="65">
                <a:solidFill>
                  <a:srgbClr val="FFFFFF"/>
                </a:solidFill>
                <a:latin typeface="Aileron"/>
              </a:rPr>
              <a:t> - DAST (running on docker)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0943" y="602882"/>
            <a:ext cx="17186114" cy="147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A0FF90"/>
                </a:solidFill>
                <a:latin typeface="Cerebri"/>
              </a:rPr>
              <a:t>Open Source Dev</a:t>
            </a:r>
            <a:r>
              <a:rPr lang="en-US" sz="8700">
                <a:solidFill>
                  <a:srgbClr val="A0FF90"/>
                </a:solidFill>
                <a:latin typeface="Cerebri Bold"/>
              </a:rPr>
              <a:t>Sec</a:t>
            </a:r>
            <a:r>
              <a:rPr lang="en-US" sz="8700">
                <a:solidFill>
                  <a:srgbClr val="A0FF90"/>
                </a:solidFill>
                <a:latin typeface="Cerebri"/>
              </a:rPr>
              <a:t>Ops Pipeline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94656" y="2039173"/>
            <a:ext cx="7273789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A0FF90"/>
                </a:solidFill>
                <a:latin typeface="Canva Sans"/>
              </a:rPr>
              <a:t>Source: </a:t>
            </a:r>
            <a:r>
              <a:rPr lang="en-US" sz="2199">
                <a:solidFill>
                  <a:srgbClr val="A0FF90"/>
                </a:solidFill>
                <a:latin typeface="Canva Sans Bold"/>
              </a:rPr>
              <a:t>Michael Tayo (LinkedIn)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6031" y="1028700"/>
            <a:ext cx="8521844" cy="8229600"/>
          </a:xfrm>
          <a:custGeom>
            <a:avLst/>
            <a:gdLst/>
            <a:ahLst/>
            <a:cxnLst/>
            <a:rect r="r" b="b" t="t" l="l"/>
            <a:pathLst>
              <a:path h="8229600" w="8521844">
                <a:moveTo>
                  <a:pt x="0" y="0"/>
                </a:moveTo>
                <a:lnTo>
                  <a:pt x="8521844" y="0"/>
                </a:lnTo>
                <a:lnTo>
                  <a:pt x="85218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6674" y="3669108"/>
            <a:ext cx="6271617" cy="147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A0FF90"/>
                </a:solidFill>
                <a:latin typeface="Cerebri"/>
              </a:rPr>
              <a:t>Dev</a:t>
            </a:r>
            <a:r>
              <a:rPr lang="en-US" sz="8700">
                <a:solidFill>
                  <a:srgbClr val="A0FF90"/>
                </a:solidFill>
                <a:latin typeface="Cerebri Bold"/>
              </a:rPr>
              <a:t>Sec</a:t>
            </a:r>
            <a:r>
              <a:rPr lang="en-US" sz="8700">
                <a:solidFill>
                  <a:srgbClr val="A0FF90"/>
                </a:solidFill>
                <a:latin typeface="Cerebri"/>
              </a:rPr>
              <a:t>Ops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25371" y="4966263"/>
            <a:ext cx="3808512" cy="48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2886">
                <a:solidFill>
                  <a:srgbClr val="FFFFFF"/>
                </a:solidFill>
                <a:latin typeface="Canva Sans Bold"/>
              </a:rPr>
              <a:t>Example Jenkins File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37296" y="9409575"/>
            <a:ext cx="2222004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 Bold"/>
              </a:rPr>
              <a:t>60 lines!!!!</a:t>
            </a:r>
          </a:p>
        </p:txBody>
      </p:sp>
      <p:sp>
        <p:nvSpPr>
          <p:cNvPr name="AutoShape 6" id="6"/>
          <p:cNvSpPr/>
          <p:nvPr/>
        </p:nvSpPr>
        <p:spPr>
          <a:xfrm>
            <a:off x="6613554" y="2695570"/>
            <a:ext cx="1921685" cy="98405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3620166" y="2000693"/>
            <a:ext cx="3038214" cy="49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2886">
                <a:solidFill>
                  <a:srgbClr val="A0FF90"/>
                </a:solidFill>
                <a:latin typeface="Canva Sans"/>
              </a:rPr>
              <a:t>Secrets Scanning</a:t>
            </a:r>
          </a:p>
        </p:txBody>
      </p:sp>
      <p:sp>
        <p:nvSpPr>
          <p:cNvPr name="AutoShape 8" id="8"/>
          <p:cNvSpPr/>
          <p:nvPr/>
        </p:nvSpPr>
        <p:spPr>
          <a:xfrm>
            <a:off x="3412028" y="3167627"/>
            <a:ext cx="5325427" cy="142694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438363" y="2740086"/>
            <a:ext cx="5353321" cy="42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A0FF90"/>
                </a:solidFill>
                <a:latin typeface="Canva Sans"/>
              </a:rPr>
              <a:t>Source Composition Analysis (SCA)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6257448" y="5772227"/>
            <a:ext cx="2277791" cy="42604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271980" y="5960688"/>
            <a:ext cx="5829866" cy="42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A0FF90"/>
                </a:solidFill>
                <a:latin typeface="Canva Sans"/>
              </a:rPr>
              <a:t>Static Analysis Security Testing (SAST)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6456162" y="6519075"/>
            <a:ext cx="2277791" cy="42604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5579575" y="6738475"/>
            <a:ext cx="792283" cy="42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A0FF90"/>
                </a:solidFill>
                <a:latin typeface="Canva Sans"/>
              </a:rPr>
              <a:t>Build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6617056" y="7166017"/>
            <a:ext cx="2116897" cy="44476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5539331" y="7373202"/>
            <a:ext cx="1094002" cy="42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A0FF90"/>
                </a:solidFill>
                <a:latin typeface="Canva Sans"/>
              </a:rPr>
              <a:t>Deploy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6086332" y="8066276"/>
            <a:ext cx="2452410" cy="24580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271980" y="8010293"/>
            <a:ext cx="6121566" cy="870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A0FF90"/>
                </a:solidFill>
                <a:latin typeface="Canva Sans"/>
              </a:rPr>
              <a:t>Dynamic Analysis Security Testing (SAST)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63508" y="9505950"/>
            <a:ext cx="7273789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A0FF90"/>
                </a:solidFill>
                <a:latin typeface="Canva Sans"/>
              </a:rPr>
              <a:t>Source: </a:t>
            </a:r>
            <a:r>
              <a:rPr lang="en-US" sz="2199">
                <a:solidFill>
                  <a:srgbClr val="A0FF90"/>
                </a:solidFill>
                <a:latin typeface="Canva Sans Bold"/>
              </a:rPr>
              <a:t>Michael Tayo (LinkedIn)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6112034"/>
          </a:xfrm>
          <a:custGeom>
            <a:avLst/>
            <a:gdLst/>
            <a:ahLst/>
            <a:cxnLst/>
            <a:rect r="r" b="b" t="t" l="l"/>
            <a:pathLst>
              <a:path h="6112034" w="18288000">
                <a:moveTo>
                  <a:pt x="0" y="0"/>
                </a:moveTo>
                <a:lnTo>
                  <a:pt x="18288000" y="0"/>
                </a:lnTo>
                <a:lnTo>
                  <a:pt x="18288000" y="6112034"/>
                </a:lnTo>
                <a:lnTo>
                  <a:pt x="0" y="6112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-49768" r="0" b="-49768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1490186" y="6118900"/>
            <a:ext cx="837248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880790" y="6073934"/>
            <a:ext cx="14498400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70494" y="6963569"/>
            <a:ext cx="2676631" cy="38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Start Small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1773" y="4885905"/>
            <a:ext cx="2678438" cy="38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Cultural Shift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93954" y="6963569"/>
            <a:ext cx="2676631" cy="79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Choose the right tools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06136" y="4087036"/>
            <a:ext cx="2676631" cy="120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Implement Continuous Feedback loops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17414" y="6963569"/>
            <a:ext cx="2676631" cy="79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Automate Security Checks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29596" y="4509517"/>
            <a:ext cx="2676631" cy="79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Prioritize Vulnerabilities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40874" y="6963569"/>
            <a:ext cx="2676631" cy="79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 spc="65">
                <a:solidFill>
                  <a:srgbClr val="FFFFFF"/>
                </a:solidFill>
                <a:latin typeface="Aileron"/>
              </a:rPr>
              <a:t>Monitor and Measure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48847" y="1083739"/>
            <a:ext cx="12246346" cy="1585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4899" spc="146">
                <a:solidFill>
                  <a:srgbClr val="A0FF90"/>
                </a:solidFill>
                <a:latin typeface="Cerebri Bold"/>
              </a:rPr>
              <a:t>Actionable Tips for Starting and Scaling DevSecOps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192500" y="10137246"/>
            <a:ext cx="2283181" cy="167947"/>
            <a:chOff x="0" y="0"/>
            <a:chExt cx="601332" cy="442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1332" cy="44233"/>
            </a:xfrm>
            <a:custGeom>
              <a:avLst/>
              <a:gdLst/>
              <a:ahLst/>
              <a:cxnLst/>
              <a:rect r="r" b="b" t="t" l="l"/>
              <a:pathLst>
                <a:path h="44233" w="601332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601332" cy="101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0"/>
            <a:ext cx="16192500" cy="172508"/>
            <a:chOff x="0" y="0"/>
            <a:chExt cx="4264691" cy="454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64691" cy="45434"/>
            </a:xfrm>
            <a:custGeom>
              <a:avLst/>
              <a:gdLst/>
              <a:ahLst/>
              <a:cxnLst/>
              <a:rect r="r" b="b" t="t" l="l"/>
              <a:pathLst>
                <a:path h="45434" w="4264691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264691" cy="102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 rot="-5400000">
            <a:off x="3901432" y="6118900"/>
            <a:ext cx="837248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-5400000">
            <a:off x="6312677" y="6118900"/>
            <a:ext cx="837248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-5400000">
            <a:off x="8723922" y="6118900"/>
            <a:ext cx="837248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-5400000">
            <a:off x="11135167" y="6118900"/>
            <a:ext cx="837248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-5400000">
            <a:off x="13546413" y="6118900"/>
            <a:ext cx="837248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3883323" y="6508274"/>
            <a:ext cx="880110" cy="88011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010101"/>
                  </a:solidFill>
                  <a:latin typeface="Aileron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703945" y="6508274"/>
            <a:ext cx="880110" cy="88011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010101"/>
                  </a:solidFill>
                  <a:latin typeface="Aileron"/>
                </a:rPr>
                <a:t>4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524567" y="6508274"/>
            <a:ext cx="880110" cy="88011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010101"/>
                  </a:solidFill>
                  <a:latin typeface="Aileron"/>
                </a:rPr>
                <a:t>6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 rot="-5400000">
            <a:off x="15957658" y="6118900"/>
            <a:ext cx="837248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1473013" y="4921091"/>
            <a:ext cx="880110" cy="88011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010101"/>
                  </a:solidFill>
                  <a:latin typeface="Aileron"/>
                </a:rPr>
                <a:t>1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293634" y="4921091"/>
            <a:ext cx="880110" cy="88011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010101"/>
                  </a:solidFill>
                  <a:latin typeface="Aileron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114256" y="4921091"/>
            <a:ext cx="880110" cy="880110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010101"/>
                  </a:solidFill>
                  <a:latin typeface="Aileron"/>
                </a:rPr>
                <a:t>5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5934877" y="4921091"/>
            <a:ext cx="880110" cy="880110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96">
                  <a:solidFill>
                    <a:srgbClr val="010101"/>
                  </a:solidFill>
                  <a:latin typeface="Aileron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78702" y="0"/>
            <a:ext cx="8309298" cy="10287000"/>
            <a:chOff x="0" y="0"/>
            <a:chExt cx="218845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845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88457">
                  <a:moveTo>
                    <a:pt x="0" y="0"/>
                  </a:moveTo>
                  <a:lnTo>
                    <a:pt x="2188457" y="0"/>
                  </a:lnTo>
                  <a:lnTo>
                    <a:pt x="2188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88457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21959" y="0"/>
            <a:ext cx="8166041" cy="10287000"/>
            <a:chOff x="0" y="0"/>
            <a:chExt cx="10888055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3187" r="0" b="3187"/>
            <a:stretch>
              <a:fillRect/>
            </a:stretch>
          </p:blipFill>
          <p:spPr>
            <a:xfrm flipH="false" flipV="false">
              <a:off x="0" y="0"/>
              <a:ext cx="7148636" cy="4461933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2627" t="0" r="32627" b="0"/>
            <a:stretch>
              <a:fillRect/>
            </a:stretch>
          </p:blipFill>
          <p:spPr>
            <a:xfrm flipH="false" flipV="false">
              <a:off x="7313736" y="0"/>
              <a:ext cx="3574318" cy="6858000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23782" t="0" r="23782" b="0"/>
            <a:stretch>
              <a:fillRect/>
            </a:stretch>
          </p:blipFill>
          <p:spPr>
            <a:xfrm flipH="false" flipV="false">
              <a:off x="0" y="4627033"/>
              <a:ext cx="7148636" cy="9088967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28638" t="0" r="28638" b="0"/>
            <a:stretch>
              <a:fillRect/>
            </a:stretch>
          </p:blipFill>
          <p:spPr>
            <a:xfrm flipH="false" flipV="false">
              <a:off x="7313736" y="7023100"/>
              <a:ext cx="3574318" cy="6692900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0" y="6148990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78152" y="2188326"/>
            <a:ext cx="6602091" cy="349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3"/>
              </a:lnSpc>
            </a:pPr>
            <a:r>
              <a:rPr lang="en-US" sz="2300">
                <a:solidFill>
                  <a:srgbClr val="A0FF90"/>
                </a:solidFill>
                <a:latin typeface="Glacial Indifference Bold"/>
              </a:rPr>
              <a:t>DevSecOps</a:t>
            </a:r>
            <a:r>
              <a:rPr lang="en-US" sz="2300">
                <a:solidFill>
                  <a:srgbClr val="FFFFFF"/>
                </a:solidFill>
                <a:latin typeface="Glacial Indifference Bold"/>
              </a:rPr>
              <a:t> integrates security seamlessly into the development lifecycle, ensuring robust protection from the start.</a:t>
            </a:r>
          </a:p>
          <a:p>
            <a:pPr algn="l">
              <a:lnSpc>
                <a:spcPts val="3473"/>
              </a:lnSpc>
            </a:pPr>
          </a:p>
          <a:p>
            <a:pPr algn="l">
              <a:lnSpc>
                <a:spcPts val="3473"/>
              </a:lnSpc>
            </a:pPr>
            <a:r>
              <a:rPr lang="en-US" sz="2300">
                <a:solidFill>
                  <a:srgbClr val="FFFFFF"/>
                </a:solidFill>
                <a:latin typeface="Glacial Indifference Bold"/>
              </a:rPr>
              <a:t>Shift-left security, automation, collaboration, continuous monitoring, and immutable infrastructure are foundational to </a:t>
            </a:r>
            <a:r>
              <a:rPr lang="en-US" sz="2300">
                <a:solidFill>
                  <a:srgbClr val="A0FF90"/>
                </a:solidFill>
                <a:latin typeface="Glacial Indifference Bold"/>
              </a:rPr>
              <a:t>DevSecOps</a:t>
            </a:r>
            <a:r>
              <a:rPr lang="en-US" sz="2300">
                <a:solidFill>
                  <a:srgbClr val="FFFFFF"/>
                </a:solidFill>
                <a:latin typeface="Glacial Indifference Bold"/>
              </a:rPr>
              <a:t> success.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2735" y="1208088"/>
            <a:ext cx="5999669" cy="71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157">
                <a:solidFill>
                  <a:srgbClr val="FFFFFF"/>
                </a:solidFill>
                <a:latin typeface="Cerebri Bold"/>
              </a:rPr>
              <a:t>Summary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472" y="5486660"/>
            <a:ext cx="13227113" cy="4800340"/>
          </a:xfrm>
          <a:custGeom>
            <a:avLst/>
            <a:gdLst/>
            <a:ahLst/>
            <a:cxnLst/>
            <a:rect r="r" b="b" t="t" l="l"/>
            <a:pathLst>
              <a:path h="4800340" w="13227113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37637" y="2059294"/>
            <a:ext cx="11412726" cy="2172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Q and 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98900" y="4152251"/>
            <a:ext cx="8690200" cy="84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 spc="760">
                <a:solidFill>
                  <a:srgbClr val="FFFFFF"/>
                </a:solidFill>
                <a:latin typeface="Cerebri Bold"/>
              </a:rPr>
              <a:t>ASK AWAY!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8636" y="9137263"/>
            <a:ext cx="806661" cy="806661"/>
          </a:xfrm>
          <a:custGeom>
            <a:avLst/>
            <a:gdLst/>
            <a:ahLst/>
            <a:cxnLst/>
            <a:rect r="r" b="b" t="t" l="l"/>
            <a:pathLst>
              <a:path h="806661" w="806661">
                <a:moveTo>
                  <a:pt x="0" y="0"/>
                </a:moveTo>
                <a:lnTo>
                  <a:pt x="806661" y="0"/>
                </a:lnTo>
                <a:lnTo>
                  <a:pt x="806661" y="806661"/>
                </a:lnTo>
                <a:lnTo>
                  <a:pt x="0" y="806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73458" y="3254383"/>
            <a:ext cx="11941084" cy="3778234"/>
          </a:xfrm>
          <a:custGeom>
            <a:avLst/>
            <a:gdLst/>
            <a:ahLst/>
            <a:cxnLst/>
            <a:rect r="r" b="b" t="t" l="l"/>
            <a:pathLst>
              <a:path h="3778234" w="11941084">
                <a:moveTo>
                  <a:pt x="0" y="0"/>
                </a:moveTo>
                <a:lnTo>
                  <a:pt x="11941084" y="0"/>
                </a:lnTo>
                <a:lnTo>
                  <a:pt x="11941084" y="3778234"/>
                </a:lnTo>
                <a:lnTo>
                  <a:pt x="0" y="3778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47071" y="7504256"/>
            <a:ext cx="7793857" cy="129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8"/>
              </a:lnSpc>
            </a:pPr>
            <a:r>
              <a:rPr lang="en-US" sz="9806">
                <a:solidFill>
                  <a:srgbClr val="FFFFFF"/>
                </a:solidFill>
                <a:latin typeface="Cerebri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70484" y="8946743"/>
            <a:ext cx="2268880" cy="99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6">
                <a:solidFill>
                  <a:srgbClr val="FFFFFF"/>
                </a:solidFill>
                <a:latin typeface="Mero Thai"/>
              </a:rPr>
              <a:t>Michael Tayo </a:t>
            </a:r>
          </a:p>
          <a:p>
            <a:pPr algn="ctr">
              <a:lnSpc>
                <a:spcPts val="3732"/>
              </a:lnSpc>
            </a:pPr>
            <a:r>
              <a:rPr lang="en-US" sz="2666">
                <a:solidFill>
                  <a:srgbClr val="FFFFFF"/>
                </a:solidFill>
                <a:latin typeface="Mero Thai"/>
              </a:rPr>
              <a:t>/michaeltayo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72953" y="1076325"/>
            <a:ext cx="6142093" cy="104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Cerebri Bold"/>
              </a:rPr>
              <a:t>Disclaimer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48914"/>
            <a:ext cx="16230600" cy="592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ero Thai"/>
              </a:rPr>
              <a:t>The opinions expressed in this presentation are my own and do not necessarily reflect the opinions of my employer or any other organization.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0FF90"/>
                </a:solidFill>
                <a:latin typeface="Mero Thai Ultra-Bold"/>
              </a:rPr>
              <a:t>This presentation is for educational purposes only.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ero Thai"/>
              </a:rPr>
              <a:t>I am not affiliated with any of the products or services mentioned in this presentation, and I have not been paid to endorse any of them.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ero Thai"/>
              </a:rPr>
              <a:t>All tools and resources shown in this presentation are for reference purposes only. 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A0FF90"/>
                </a:solidFill>
                <a:latin typeface="Mero Thai Ultra-Bold"/>
              </a:rPr>
              <a:t>I encourage you to do your own research before making any decisions.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504" y="4912304"/>
            <a:ext cx="1258838" cy="1258838"/>
            <a:chOff x="0" y="0"/>
            <a:chExt cx="1678450" cy="1678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8450" cy="1678450"/>
            </a:xfrm>
            <a:custGeom>
              <a:avLst/>
              <a:gdLst/>
              <a:ahLst/>
              <a:cxnLst/>
              <a:rect r="r" b="b" t="t" l="l"/>
              <a:pathLst>
                <a:path h="1678450" w="1678450">
                  <a:moveTo>
                    <a:pt x="0" y="0"/>
                  </a:moveTo>
                  <a:lnTo>
                    <a:pt x="1678450" y="0"/>
                  </a:lnTo>
                  <a:lnTo>
                    <a:pt x="1678450" y="1678450"/>
                  </a:lnTo>
                  <a:lnTo>
                    <a:pt x="0" y="1678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308262" y="308262"/>
              <a:ext cx="1061927" cy="1061927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FFFFFF"/>
                </a:solidFill>
                <a:prstDash val="dash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2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464152" y="464152"/>
              <a:ext cx="750146" cy="75014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20"/>
                  </a:lnSpc>
                </a:pPr>
              </a:p>
            </p:txBody>
          </p:sp>
        </p:grpSp>
      </p:grpSp>
      <p:sp>
        <p:nvSpPr>
          <p:cNvPr name="AutoShape 10" id="10"/>
          <p:cNvSpPr/>
          <p:nvPr/>
        </p:nvSpPr>
        <p:spPr>
          <a:xfrm flipV="true">
            <a:off x="2992148" y="5556010"/>
            <a:ext cx="2928171" cy="14288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736319" y="5556010"/>
            <a:ext cx="3478460" cy="0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4995955" y="5556010"/>
            <a:ext cx="3292045" cy="0"/>
          </a:xfrm>
          <a:prstGeom prst="line">
            <a:avLst/>
          </a:prstGeom>
          <a:ln cap="flat" w="2857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6390433"/>
            <a:ext cx="4598454" cy="2393346"/>
            <a:chOff x="0" y="0"/>
            <a:chExt cx="6131272" cy="3191128"/>
          </a:xfrm>
        </p:grpSpPr>
        <p:sp>
          <p:nvSpPr>
            <p:cNvPr name="AutoShape 14" id="14"/>
            <p:cNvSpPr/>
            <p:nvPr/>
          </p:nvSpPr>
          <p:spPr>
            <a:xfrm rot="5400000">
              <a:off x="-1563814" y="1563814"/>
              <a:ext cx="3191128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364932" y="-94806"/>
              <a:ext cx="5766340" cy="108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255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Mero Thai"/>
                </a:rPr>
                <a:t>Comprehensive Understanding of DevSecOps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862714" y="6390433"/>
            <a:ext cx="4598454" cy="1193862"/>
            <a:chOff x="0" y="0"/>
            <a:chExt cx="6131272" cy="1591816"/>
          </a:xfrm>
        </p:grpSpPr>
        <p:sp>
          <p:nvSpPr>
            <p:cNvPr name="AutoShape 17" id="17"/>
            <p:cNvSpPr/>
            <p:nvPr/>
          </p:nvSpPr>
          <p:spPr>
            <a:xfrm rot="5400000">
              <a:off x="-764158" y="764158"/>
              <a:ext cx="1591816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364932" y="-75312"/>
              <a:ext cx="5766340" cy="108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255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Mero Thai"/>
                </a:rPr>
                <a:t>Practical Demonstrations and Real-World Examples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96728" y="6315013"/>
            <a:ext cx="4598454" cy="1574196"/>
            <a:chOff x="0" y="0"/>
            <a:chExt cx="6131272" cy="2098928"/>
          </a:xfrm>
        </p:grpSpPr>
        <p:sp>
          <p:nvSpPr>
            <p:cNvPr name="AutoShape 20" id="20"/>
            <p:cNvSpPr/>
            <p:nvPr/>
          </p:nvSpPr>
          <p:spPr>
            <a:xfrm rot="5400000">
              <a:off x="-1017714" y="1017714"/>
              <a:ext cx="2098928" cy="0"/>
            </a:xfrm>
            <a:prstGeom prst="line">
              <a:avLst/>
            </a:prstGeom>
            <a:ln cap="flat" w="635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364932" y="-94806"/>
              <a:ext cx="5766340" cy="535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3255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Mero Thai"/>
                </a:rPr>
                <a:t>Actionable Best Practices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27570" y="4789631"/>
            <a:ext cx="2283523" cy="1287336"/>
            <a:chOff x="0" y="0"/>
            <a:chExt cx="3044697" cy="17164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044697" cy="1716448"/>
            </a:xfrm>
            <a:custGeom>
              <a:avLst/>
              <a:gdLst/>
              <a:ahLst/>
              <a:cxnLst/>
              <a:rect r="r" b="b" t="t" l="l"/>
              <a:pathLst>
                <a:path h="1716448" w="3044697">
                  <a:moveTo>
                    <a:pt x="0" y="0"/>
                  </a:moveTo>
                  <a:lnTo>
                    <a:pt x="3044697" y="0"/>
                  </a:lnTo>
                  <a:lnTo>
                    <a:pt x="3044697" y="1716448"/>
                  </a:lnTo>
                  <a:lnTo>
                    <a:pt x="0" y="1716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63736" y="159637"/>
              <a:ext cx="2517226" cy="1419086"/>
            </a:xfrm>
            <a:custGeom>
              <a:avLst/>
              <a:gdLst/>
              <a:ahLst/>
              <a:cxnLst/>
              <a:rect r="r" b="b" t="t" l="l"/>
              <a:pathLst>
                <a:path h="1419086" w="2517226">
                  <a:moveTo>
                    <a:pt x="0" y="0"/>
                  </a:moveTo>
                  <a:lnTo>
                    <a:pt x="2517226" y="0"/>
                  </a:lnTo>
                  <a:lnTo>
                    <a:pt x="2517226" y="1419087"/>
                  </a:lnTo>
                  <a:lnTo>
                    <a:pt x="0" y="1419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188100" y="4789631"/>
            <a:ext cx="2283523" cy="1287336"/>
            <a:chOff x="0" y="0"/>
            <a:chExt cx="3044697" cy="17164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044697" cy="1716448"/>
            </a:xfrm>
            <a:custGeom>
              <a:avLst/>
              <a:gdLst/>
              <a:ahLst/>
              <a:cxnLst/>
              <a:rect r="r" b="b" t="t" l="l"/>
              <a:pathLst>
                <a:path h="1716448" w="3044697">
                  <a:moveTo>
                    <a:pt x="0" y="0"/>
                  </a:moveTo>
                  <a:lnTo>
                    <a:pt x="3044697" y="0"/>
                  </a:lnTo>
                  <a:lnTo>
                    <a:pt x="3044697" y="1716448"/>
                  </a:lnTo>
                  <a:lnTo>
                    <a:pt x="0" y="1716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63736" y="159637"/>
              <a:ext cx="2517226" cy="1419086"/>
            </a:xfrm>
            <a:custGeom>
              <a:avLst/>
              <a:gdLst/>
              <a:ahLst/>
              <a:cxnLst/>
              <a:rect r="r" b="b" t="t" l="l"/>
              <a:pathLst>
                <a:path h="1419086" w="2517226">
                  <a:moveTo>
                    <a:pt x="0" y="0"/>
                  </a:moveTo>
                  <a:lnTo>
                    <a:pt x="2517226" y="0"/>
                  </a:lnTo>
                  <a:lnTo>
                    <a:pt x="2517226" y="1419087"/>
                  </a:lnTo>
                  <a:lnTo>
                    <a:pt x="0" y="1419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402483" y="4789631"/>
            <a:ext cx="2283523" cy="1287336"/>
            <a:chOff x="0" y="0"/>
            <a:chExt cx="3044697" cy="17164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44697" cy="1716448"/>
            </a:xfrm>
            <a:custGeom>
              <a:avLst/>
              <a:gdLst/>
              <a:ahLst/>
              <a:cxnLst/>
              <a:rect r="r" b="b" t="t" l="l"/>
              <a:pathLst>
                <a:path h="1716448" w="3044697">
                  <a:moveTo>
                    <a:pt x="0" y="0"/>
                  </a:moveTo>
                  <a:lnTo>
                    <a:pt x="3044697" y="0"/>
                  </a:lnTo>
                  <a:lnTo>
                    <a:pt x="3044697" y="1716448"/>
                  </a:lnTo>
                  <a:lnTo>
                    <a:pt x="0" y="1716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63736" y="159637"/>
              <a:ext cx="2517226" cy="1419086"/>
            </a:xfrm>
            <a:custGeom>
              <a:avLst/>
              <a:gdLst/>
              <a:ahLst/>
              <a:cxnLst/>
              <a:rect r="r" b="b" t="t" l="l"/>
              <a:pathLst>
                <a:path h="1419086" w="2517226">
                  <a:moveTo>
                    <a:pt x="0" y="0"/>
                  </a:moveTo>
                  <a:lnTo>
                    <a:pt x="2517226" y="0"/>
                  </a:lnTo>
                  <a:lnTo>
                    <a:pt x="2517226" y="1419087"/>
                  </a:lnTo>
                  <a:lnTo>
                    <a:pt x="0" y="1419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797504" y="1566197"/>
            <a:ext cx="15348239" cy="112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8"/>
              </a:lnSpc>
            </a:pPr>
            <a:r>
              <a:rPr lang="en-US" sz="7200">
                <a:solidFill>
                  <a:srgbClr val="FFFFFF"/>
                </a:solidFill>
                <a:latin typeface="Garet Bold"/>
              </a:rPr>
              <a:t>Objectives &amp; Key takeaways: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92924" y="3554601"/>
            <a:ext cx="4440912" cy="3862986"/>
            <a:chOff x="0" y="0"/>
            <a:chExt cx="867643" cy="7547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64260" y="3554601"/>
            <a:ext cx="4440912" cy="3862986"/>
            <a:chOff x="0" y="0"/>
            <a:chExt cx="867643" cy="7547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871867" y="4768086"/>
            <a:ext cx="2998200" cy="238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erebri Bold"/>
              </a:rPr>
              <a:t>Best Practices for Implementing DevSecOps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5163" y="3589620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FFFFFF"/>
                </a:solidFill>
                <a:latin typeface="Garet Bold"/>
              </a:rPr>
              <a:t>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17380" y="3589620"/>
            <a:ext cx="1157015" cy="148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FFFFFF"/>
                </a:solidFill>
                <a:latin typeface="Garet Bold"/>
              </a:rPr>
              <a:t>4.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762596" y="5027104"/>
            <a:ext cx="4870755" cy="0"/>
          </a:xfrm>
          <a:prstGeom prst="line">
            <a:avLst/>
          </a:prstGeom>
          <a:ln cap="flat" w="47625">
            <a:solidFill>
              <a:srgbClr val="A0FF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750487" y="5027104"/>
            <a:ext cx="4870755" cy="0"/>
          </a:xfrm>
          <a:prstGeom prst="line">
            <a:avLst/>
          </a:prstGeom>
          <a:ln cap="flat" w="47625">
            <a:solidFill>
              <a:srgbClr val="A0FF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280354" y="2313669"/>
            <a:ext cx="2751734" cy="177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erebri Bold"/>
              </a:rPr>
              <a:t>Introduction to DevSecOps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34927" y="2313669"/>
            <a:ext cx="3473809" cy="23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erebri Bold"/>
              </a:rPr>
              <a:t>DevSecOps Case Studies &amp; Tools, &amp; Techniques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52434" y="4768086"/>
            <a:ext cx="2664975" cy="178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erebri Bold"/>
              </a:rPr>
              <a:t>Key Principles of DevSecOps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5100" y="1938403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FFFFFF"/>
                </a:solidFill>
                <a:latin typeface="Garet Bold"/>
              </a:rPr>
              <a:t>1.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52911" y="1938403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FFFFFF"/>
                </a:solidFill>
                <a:latin typeface="Garet Bold"/>
              </a:rPr>
              <a:t>3.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2525" y="8528128"/>
            <a:ext cx="9722291" cy="131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756">
                <a:solidFill>
                  <a:srgbClr val="FFFFFF"/>
                </a:solidFill>
                <a:latin typeface="Cerebri Bold"/>
              </a:rPr>
              <a:t>Table of contents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684676" y="5265229"/>
            <a:ext cx="6206333" cy="7650333"/>
          </a:xfrm>
          <a:custGeom>
            <a:avLst/>
            <a:gdLst/>
            <a:ahLst/>
            <a:cxnLst/>
            <a:rect r="r" b="b" t="t" l="l"/>
            <a:pathLst>
              <a:path h="7650333" w="6206333">
                <a:moveTo>
                  <a:pt x="0" y="0"/>
                </a:moveTo>
                <a:lnTo>
                  <a:pt x="6206333" y="0"/>
                </a:lnTo>
                <a:lnTo>
                  <a:pt x="6206333" y="7650334"/>
                </a:lnTo>
                <a:lnTo>
                  <a:pt x="0" y="765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58173" y="904875"/>
            <a:ext cx="10171655" cy="115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A0FF90"/>
                </a:solidFill>
                <a:latin typeface="Cerebri"/>
              </a:rPr>
              <a:t>Dev</a:t>
            </a:r>
            <a:r>
              <a:rPr lang="en-US" sz="6800">
                <a:solidFill>
                  <a:srgbClr val="A0FF90"/>
                </a:solidFill>
                <a:latin typeface="Cerebri Bold"/>
              </a:rPr>
              <a:t>Sec</a:t>
            </a:r>
            <a:r>
              <a:rPr lang="en-US" sz="6800">
                <a:solidFill>
                  <a:srgbClr val="A0FF90"/>
                </a:solidFill>
                <a:latin typeface="Cerebri"/>
              </a:rPr>
              <a:t>Ops Statistics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04080" y="1561886"/>
            <a:ext cx="3899970" cy="38999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04447" y="1566480"/>
            <a:ext cx="3844841" cy="384484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17752" y="6594783"/>
            <a:ext cx="5872625" cy="2663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Open Sans Bold"/>
              </a:rPr>
              <a:t>62% of organizations reported using automated security tools within their DevOps pipelines, </a:t>
            </a:r>
            <a:r>
              <a:rPr lang="en-US" sz="3034">
                <a:solidFill>
                  <a:srgbClr val="FFFFFF"/>
                </a:solidFill>
                <a:latin typeface="Open Sans"/>
              </a:rPr>
              <a:t>up from 30% in 2018 </a:t>
            </a:r>
          </a:p>
          <a:p>
            <a:pPr algn="ctr">
              <a:lnSpc>
                <a:spcPts val="4248"/>
              </a:lnSpc>
              <a:spcBef>
                <a:spcPct val="0"/>
              </a:spcBef>
            </a:pPr>
            <a:r>
              <a:rPr lang="en-US" sz="3034">
                <a:solidFill>
                  <a:srgbClr val="FFFFFF"/>
                </a:solidFill>
                <a:latin typeface="Open Sans"/>
              </a:rPr>
              <a:t>- Puppet 2021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94434" y="6460501"/>
            <a:ext cx="7064866" cy="2797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0">
                <a:solidFill>
                  <a:srgbClr val="FFFFFF"/>
                </a:solidFill>
                <a:latin typeface="Open Sans Bold"/>
              </a:rPr>
              <a:t>Organizations that have fully integrated DevSecOps practices experience 50% fewer security breaches</a:t>
            </a:r>
            <a:r>
              <a:rPr lang="en-US" sz="2670">
                <a:solidFill>
                  <a:srgbClr val="FFFFFF"/>
                </a:solidFill>
                <a:latin typeface="Open Sans"/>
              </a:rPr>
              <a:t> and </a:t>
            </a:r>
            <a:r>
              <a:rPr lang="en-US" sz="2670">
                <a:solidFill>
                  <a:srgbClr val="FFFFFF"/>
                </a:solidFill>
                <a:latin typeface="Open Sans Bold"/>
              </a:rPr>
              <a:t>can remediate vulnerabilities 90% faster</a:t>
            </a:r>
            <a:r>
              <a:rPr lang="en-US" sz="2670">
                <a:solidFill>
                  <a:srgbClr val="FFFFFF"/>
                </a:solidFill>
                <a:latin typeface="Open Sans"/>
              </a:rPr>
              <a:t> compared to those with minimal integration</a:t>
            </a:r>
          </a:p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2670">
                <a:solidFill>
                  <a:srgbClr val="FFFFFF"/>
                </a:solidFill>
                <a:latin typeface="Open Sans"/>
              </a:rPr>
              <a:t>- Sonotype 2021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546653"/>
            <a:ext cx="6250728" cy="531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9"/>
              </a:lnSpc>
              <a:spcBef>
                <a:spcPct val="0"/>
              </a:spcBef>
            </a:pPr>
            <a:r>
              <a:rPr lang="en-US" sz="2926" spc="87">
                <a:solidFill>
                  <a:srgbClr val="FFFFFF"/>
                </a:solidFill>
                <a:latin typeface="Aileron Bold"/>
              </a:rPr>
              <a:t>Increase in Security Automation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1407" y="5494318"/>
            <a:ext cx="5030920" cy="524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7"/>
              </a:lnSpc>
              <a:spcBef>
                <a:spcPct val="0"/>
              </a:spcBef>
            </a:pPr>
            <a:r>
              <a:rPr lang="en-US" sz="2884" spc="86">
                <a:solidFill>
                  <a:srgbClr val="FFFFFF"/>
                </a:solidFill>
                <a:latin typeface="Aileron Bold"/>
              </a:rPr>
              <a:t>Improved Security Posture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9144000" y="2056093"/>
            <a:ext cx="0" cy="7113503"/>
          </a:xfrm>
          <a:prstGeom prst="line">
            <a:avLst/>
          </a:prstGeom>
          <a:ln cap="flat" w="38100">
            <a:solidFill>
              <a:srgbClr val="A0FF9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2993" y="993908"/>
            <a:ext cx="17302014" cy="156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0FF90"/>
                </a:solidFill>
                <a:latin typeface="Cerebri"/>
              </a:rPr>
              <a:t>What’s the Dev</a:t>
            </a:r>
            <a:r>
              <a:rPr lang="en-US" sz="9200">
                <a:solidFill>
                  <a:srgbClr val="A0FF90"/>
                </a:solidFill>
                <a:latin typeface="Cerebri Bold"/>
              </a:rPr>
              <a:t>Sec</a:t>
            </a:r>
            <a:r>
              <a:rPr lang="en-US" sz="9200">
                <a:solidFill>
                  <a:srgbClr val="A0FF90"/>
                </a:solidFill>
                <a:latin typeface="Cerebri"/>
              </a:rPr>
              <a:t>Ops Mission?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515003"/>
            <a:ext cx="18288000" cy="143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4"/>
              </a:lnSpc>
            </a:pPr>
            <a:r>
              <a:rPr lang="en-US" sz="4145">
                <a:solidFill>
                  <a:srgbClr val="FFFFFF"/>
                </a:solidFill>
                <a:latin typeface="Canva Sans"/>
              </a:rPr>
              <a:t>... creating </a:t>
            </a:r>
            <a:r>
              <a:rPr lang="en-US" sz="4145">
                <a:solidFill>
                  <a:srgbClr val="FFFFFF"/>
                </a:solidFill>
                <a:latin typeface="Canva Sans Bold"/>
              </a:rPr>
              <a:t>targeted customer value</a:t>
            </a:r>
            <a:r>
              <a:rPr lang="en-US" sz="4145">
                <a:solidFill>
                  <a:srgbClr val="FFFFFF"/>
                </a:solidFill>
                <a:latin typeface="Canva Sans"/>
              </a:rPr>
              <a:t> through </a:t>
            </a:r>
            <a:r>
              <a:rPr lang="en-US" sz="4145">
                <a:solidFill>
                  <a:srgbClr val="FFFFFF"/>
                </a:solidFill>
                <a:latin typeface="Canva Sans Bold"/>
              </a:rPr>
              <a:t>secure iterative innovation</a:t>
            </a:r>
            <a:r>
              <a:rPr lang="en-US" sz="4145">
                <a:solidFill>
                  <a:srgbClr val="FFFFFF"/>
                </a:solidFill>
                <a:latin typeface="Canva Sans"/>
              </a:rPr>
              <a:t> at </a:t>
            </a:r>
            <a:r>
              <a:rPr lang="en-US" sz="4145">
                <a:solidFill>
                  <a:srgbClr val="FFFFFF"/>
                </a:solidFill>
                <a:latin typeface="Canva Sans Bold"/>
              </a:rPr>
              <a:t>speed &amp; scale.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92393" cy="10287000"/>
            <a:chOff x="0" y="0"/>
            <a:chExt cx="1092614" cy="2009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2614" cy="2009822"/>
            </a:xfrm>
            <a:custGeom>
              <a:avLst/>
              <a:gdLst/>
              <a:ahLst/>
              <a:cxnLst/>
              <a:rect r="r" b="b" t="t" l="l"/>
              <a:pathLst>
                <a:path h="2009822" w="1092614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67445" y="4859062"/>
            <a:ext cx="4440912" cy="2495942"/>
            <a:chOff x="0" y="0"/>
            <a:chExt cx="867643" cy="487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487645"/>
            </a:xfrm>
            <a:custGeom>
              <a:avLst/>
              <a:gdLst/>
              <a:ahLst/>
              <a:cxnLst/>
              <a:rect r="r" b="b" t="t" l="l"/>
              <a:pathLst>
                <a:path h="487645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487645"/>
                  </a:lnTo>
                  <a:lnTo>
                    <a:pt x="0" y="487645"/>
                  </a:ln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7643" cy="535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32542" y="2684410"/>
            <a:ext cx="858337" cy="967140"/>
          </a:xfrm>
          <a:custGeom>
            <a:avLst/>
            <a:gdLst/>
            <a:ahLst/>
            <a:cxnLst/>
            <a:rect r="r" b="b" t="t" l="l"/>
            <a:pathLst>
              <a:path h="967140" w="858337">
                <a:moveTo>
                  <a:pt x="0" y="0"/>
                </a:moveTo>
                <a:lnTo>
                  <a:pt x="858337" y="0"/>
                </a:lnTo>
                <a:lnTo>
                  <a:pt x="858337" y="967140"/>
                </a:lnTo>
                <a:lnTo>
                  <a:pt x="0" y="96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32542" y="5731140"/>
            <a:ext cx="771127" cy="946168"/>
          </a:xfrm>
          <a:custGeom>
            <a:avLst/>
            <a:gdLst/>
            <a:ahLst/>
            <a:cxnLst/>
            <a:rect r="r" b="b" t="t" l="l"/>
            <a:pathLst>
              <a:path h="946168" w="771127">
                <a:moveTo>
                  <a:pt x="0" y="0"/>
                </a:moveTo>
                <a:lnTo>
                  <a:pt x="771127" y="0"/>
                </a:lnTo>
                <a:lnTo>
                  <a:pt x="771127" y="946168"/>
                </a:lnTo>
                <a:lnTo>
                  <a:pt x="0" y="946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-1903398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96196" y="5397548"/>
            <a:ext cx="3333358" cy="121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010101"/>
                </a:solidFill>
                <a:latin typeface="Cerebri Bold"/>
              </a:rPr>
              <a:t>What is DevSecOps?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172575"/>
            <a:ext cx="10374211" cy="713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157">
                <a:solidFill>
                  <a:srgbClr val="FFFFFF"/>
                </a:solidFill>
                <a:latin typeface="Cerebri Bold"/>
              </a:rPr>
              <a:t>Development, Security, &amp; Operations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6103" y="2608210"/>
            <a:ext cx="6124633" cy="166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</a:pPr>
            <a:r>
              <a:rPr lang="en-US" sz="2200">
                <a:solidFill>
                  <a:srgbClr val="FFFFFF"/>
                </a:solidFill>
                <a:latin typeface="Glacial Indifference Bold"/>
              </a:rPr>
              <a:t>It is a practice that integrates security measures into every stage of the software development lifecycle (SDLC), from initial design through to deployment and beyond.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03929" y="5635890"/>
            <a:ext cx="6124633" cy="283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>
                <a:solidFill>
                  <a:srgbClr val="FFFFFF"/>
                </a:solidFill>
                <a:latin typeface="Glacial Indifference Bold"/>
              </a:rPr>
              <a:t>Think of DevSecOps as a way to make sure that the code developers write is secure right from the start, rather than adding security checks at the end.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592393" cy="10287000"/>
            <a:chOff x="0" y="0"/>
            <a:chExt cx="1092614" cy="2009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2614" cy="2009822"/>
            </a:xfrm>
            <a:custGeom>
              <a:avLst/>
              <a:gdLst/>
              <a:ahLst/>
              <a:cxnLst/>
              <a:rect r="r" b="b" t="t" l="l"/>
              <a:pathLst>
                <a:path h="2009822" w="1092614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7777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67445" y="4859062"/>
            <a:ext cx="4440912" cy="2810389"/>
            <a:chOff x="0" y="0"/>
            <a:chExt cx="867643" cy="549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549080"/>
            </a:xfrm>
            <a:custGeom>
              <a:avLst/>
              <a:gdLst/>
              <a:ahLst/>
              <a:cxnLst/>
              <a:rect r="r" b="b" t="t" l="l"/>
              <a:pathLst>
                <a:path h="549080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549080"/>
                  </a:lnTo>
                  <a:lnTo>
                    <a:pt x="0" y="549080"/>
                  </a:lnTo>
                  <a:close/>
                </a:path>
              </a:pathLst>
            </a:custGeom>
            <a:solidFill>
              <a:srgbClr val="A0FF9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7643" cy="596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-1903398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49807" y="1673488"/>
            <a:ext cx="932372" cy="962449"/>
          </a:xfrm>
          <a:custGeom>
            <a:avLst/>
            <a:gdLst/>
            <a:ahLst/>
            <a:cxnLst/>
            <a:rect r="r" b="b" t="t" l="l"/>
            <a:pathLst>
              <a:path h="962449" w="932372">
                <a:moveTo>
                  <a:pt x="0" y="0"/>
                </a:moveTo>
                <a:lnTo>
                  <a:pt x="932372" y="0"/>
                </a:lnTo>
                <a:lnTo>
                  <a:pt x="932372" y="962448"/>
                </a:lnTo>
                <a:lnTo>
                  <a:pt x="0" y="962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81204" y="3180582"/>
            <a:ext cx="932372" cy="820487"/>
          </a:xfrm>
          <a:custGeom>
            <a:avLst/>
            <a:gdLst/>
            <a:ahLst/>
            <a:cxnLst/>
            <a:rect r="r" b="b" t="t" l="l"/>
            <a:pathLst>
              <a:path h="820487" w="932372">
                <a:moveTo>
                  <a:pt x="0" y="0"/>
                </a:moveTo>
                <a:lnTo>
                  <a:pt x="932373" y="0"/>
                </a:lnTo>
                <a:lnTo>
                  <a:pt x="932373" y="820487"/>
                </a:lnTo>
                <a:lnTo>
                  <a:pt x="0" y="820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81204" y="4543994"/>
            <a:ext cx="932372" cy="623524"/>
          </a:xfrm>
          <a:custGeom>
            <a:avLst/>
            <a:gdLst/>
            <a:ahLst/>
            <a:cxnLst/>
            <a:rect r="r" b="b" t="t" l="l"/>
            <a:pathLst>
              <a:path h="623524" w="932372">
                <a:moveTo>
                  <a:pt x="0" y="0"/>
                </a:moveTo>
                <a:lnTo>
                  <a:pt x="932373" y="0"/>
                </a:lnTo>
                <a:lnTo>
                  <a:pt x="932373" y="623524"/>
                </a:lnTo>
                <a:lnTo>
                  <a:pt x="0" y="6235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1204" y="5710443"/>
            <a:ext cx="932372" cy="916056"/>
          </a:xfrm>
          <a:custGeom>
            <a:avLst/>
            <a:gdLst/>
            <a:ahLst/>
            <a:cxnLst/>
            <a:rect r="r" b="b" t="t" l="l"/>
            <a:pathLst>
              <a:path h="916056" w="932372">
                <a:moveTo>
                  <a:pt x="0" y="0"/>
                </a:moveTo>
                <a:lnTo>
                  <a:pt x="932373" y="0"/>
                </a:lnTo>
                <a:lnTo>
                  <a:pt x="932373" y="916056"/>
                </a:lnTo>
                <a:lnTo>
                  <a:pt x="0" y="916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12602" y="7169424"/>
            <a:ext cx="1069577" cy="1000054"/>
          </a:xfrm>
          <a:custGeom>
            <a:avLst/>
            <a:gdLst/>
            <a:ahLst/>
            <a:cxnLst/>
            <a:rect r="r" b="b" t="t" l="l"/>
            <a:pathLst>
              <a:path h="1000054" w="1069577">
                <a:moveTo>
                  <a:pt x="0" y="0"/>
                </a:moveTo>
                <a:lnTo>
                  <a:pt x="1069577" y="0"/>
                </a:lnTo>
                <a:lnTo>
                  <a:pt x="1069577" y="1000054"/>
                </a:lnTo>
                <a:lnTo>
                  <a:pt x="0" y="10000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96196" y="5009233"/>
            <a:ext cx="3333358" cy="244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010101"/>
                </a:solidFill>
                <a:latin typeface="Cerebri Bold"/>
              </a:rPr>
              <a:t>Importance in Today's Software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72698" y="1971631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Early Detection of Vulnerabilities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2698" y="3305094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Speed and Efficiency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72698" y="4486844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Cost-Effective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72698" y="5821302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Enhanced Collaboration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72698" y="7269064"/>
            <a:ext cx="6238902" cy="514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erebri Bold"/>
              </a:rPr>
              <a:t>Regulatory Compliance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DAGGX-cHHXI</dc:identifier>
  <dcterms:modified xsi:type="dcterms:W3CDTF">2011-08-01T06:04:30Z</dcterms:modified>
  <cp:revision>1</cp:revision>
  <dc:title>TechEx NorthAm 2024</dc:title>
</cp:coreProperties>
</file>